
<file path=[Content_Types].xml><?xml version="1.0" encoding="utf-8"?>
<Types xmlns="http://schemas.openxmlformats.org/package/2006/content-types">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8" r:id="rId3"/>
    <p:sldId id="285" r:id="rId4"/>
    <p:sldId id="1056" r:id="rId5"/>
    <p:sldId id="1055" r:id="rId6"/>
    <p:sldId id="1057" r:id="rId7"/>
    <p:sldId id="262" r:id="rId8"/>
    <p:sldId id="1058" r:id="rId9"/>
    <p:sldId id="1061" r:id="rId10"/>
    <p:sldId id="1060" r:id="rId11"/>
    <p:sldId id="1059" r:id="rId12"/>
    <p:sldId id="1062" r:id="rId13"/>
    <p:sldId id="1054" r:id="rId14"/>
    <p:sldId id="274" r:id="rId15"/>
    <p:sldId id="28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99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CA091B-5DDB-43AE-8D50-896AC35262D3}" type="datetimeFigureOut">
              <a:rPr lang="en-US" smtClean="0"/>
              <a:t>7/30/2026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FEF6F7-D1BE-476B-8CAC-D9318B83C2AB}" type="slidenum">
              <a:rPr lang="en-US" smtClean="0"/>
              <a:t>‹#›</a:t>
            </a:fld>
            <a:endParaRPr lang="en-US"/>
          </a:p>
        </p:txBody>
      </p:sp>
    </p:spTree>
    <p:extLst>
      <p:ext uri="{BB962C8B-B14F-4D97-AF65-F5344CB8AC3E}">
        <p14:creationId xmlns:p14="http://schemas.microsoft.com/office/powerpoint/2010/main" val="14906094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Good Day! The following is a presentation provided by CapMetro’s Small Business Programs &amp; Compliance Department on Doing Business with CapMetro!</a:t>
            </a:r>
          </a:p>
        </p:txBody>
      </p:sp>
      <p:sp>
        <p:nvSpPr>
          <p:cNvPr id="4" name="Slide Number Placeholder 3"/>
          <p:cNvSpPr>
            <a:spLocks noGrp="1"/>
          </p:cNvSpPr>
          <p:nvPr>
            <p:ph type="sldNum" sz="quarter" idx="5"/>
          </p:nvPr>
        </p:nvSpPr>
        <p:spPr/>
        <p:txBody>
          <a:bodyPr/>
          <a:lstStyle/>
          <a:p>
            <a:fld id="{6CFEF6F7-D1BE-476B-8CAC-D9318B83C2AB}" type="slidenum">
              <a:rPr lang="en-US" smtClean="0"/>
              <a:t>1</a:t>
            </a:fld>
            <a:endParaRPr lang="en-US"/>
          </a:p>
        </p:txBody>
      </p:sp>
    </p:spTree>
    <p:extLst>
      <p:ext uri="{BB962C8B-B14F-4D97-AF65-F5344CB8AC3E}">
        <p14:creationId xmlns:p14="http://schemas.microsoft.com/office/powerpoint/2010/main" val="424144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6D789-196B-ECE9-088E-918F5C6C9F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EC33AE-5861-3F25-DE25-984386F35FE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893B5BF-E763-A1C8-7898-A21D1A4FDC3A}"/>
              </a:ext>
            </a:extLst>
          </p:cNvPr>
          <p:cNvSpPr>
            <a:spLocks noGrp="1"/>
          </p:cNvSpPr>
          <p:nvPr>
            <p:ph type="body" idx="1"/>
          </p:nvPr>
        </p:nvSpPr>
        <p:spPr/>
        <p:txBody>
          <a:bodyPr/>
          <a:lstStyle/>
          <a:p>
            <a:r>
              <a:rPr lang="en-US" sz="1200" b="0" i="0" kern="1200">
                <a:solidFill>
                  <a:schemeClr val="tx1"/>
                </a:solidFill>
                <a:effectLst/>
                <a:latin typeface="+mn-lt"/>
                <a:ea typeface="+mn-ea"/>
                <a:cs typeface="+mn-cs"/>
              </a:rPr>
              <a:t>Small purchases are separated into two categories. Those less than $10K and those between $10K and $100K. Purchases less than $10K are single-source. This means that if the price offered is determined to be fair and reasonable and the vendor is able to meet delivery and other requirements, no other vendors are contacted. Purchases between $10K and $100K are conducted through an RFQ. This means a brief description of the item or service is provided to vendors, who are notified using an online supplier database, </a:t>
            </a:r>
            <a:r>
              <a:rPr lang="en-US" sz="1200" b="0" i="0" kern="1200" err="1">
                <a:solidFill>
                  <a:schemeClr val="tx1"/>
                </a:solidFill>
                <a:effectLst/>
                <a:latin typeface="+mn-lt"/>
                <a:ea typeface="+mn-ea"/>
                <a:cs typeface="+mn-cs"/>
              </a:rPr>
              <a:t>PlanetBidsTM</a:t>
            </a:r>
            <a:r>
              <a:rPr lang="en-US" sz="1200" b="0" i="0" kern="1200">
                <a:solidFill>
                  <a:schemeClr val="tx1"/>
                </a:solidFill>
                <a:effectLst/>
                <a:latin typeface="+mn-lt"/>
                <a:ea typeface="+mn-ea"/>
                <a:cs typeface="+mn-cs"/>
              </a:rPr>
              <a:t>. Interested vendors then submit a written quote to CapMetro by an established deadline. CapMetro may notify additional vendors recommended by a requesting department, the internet, phone books, industry guides, etc.</a:t>
            </a:r>
            <a:endParaRPr lang="en-US"/>
          </a:p>
        </p:txBody>
      </p:sp>
      <p:sp>
        <p:nvSpPr>
          <p:cNvPr id="4" name="Slide Number Placeholder 3">
            <a:extLst>
              <a:ext uri="{FF2B5EF4-FFF2-40B4-BE49-F238E27FC236}">
                <a16:creationId xmlns:a16="http://schemas.microsoft.com/office/drawing/2014/main" id="{7C97EFC9-1E77-85E8-CC51-C25FB083AC84}"/>
              </a:ext>
            </a:extLst>
          </p:cNvPr>
          <p:cNvSpPr>
            <a:spLocks noGrp="1"/>
          </p:cNvSpPr>
          <p:nvPr>
            <p:ph type="sldNum" sz="quarter" idx="5"/>
          </p:nvPr>
        </p:nvSpPr>
        <p:spPr/>
        <p:txBody>
          <a:bodyPr/>
          <a:lstStyle/>
          <a:p>
            <a:fld id="{6CFEF6F7-D1BE-476B-8CAC-D9318B83C2AB}" type="slidenum">
              <a:rPr lang="en-US" smtClean="0"/>
              <a:t>10</a:t>
            </a:fld>
            <a:endParaRPr lang="en-US"/>
          </a:p>
        </p:txBody>
      </p:sp>
    </p:spTree>
    <p:extLst>
      <p:ext uri="{BB962C8B-B14F-4D97-AF65-F5344CB8AC3E}">
        <p14:creationId xmlns:p14="http://schemas.microsoft.com/office/powerpoint/2010/main" val="36956991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50BA72-E2E3-1FC5-300B-463F407E01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B5E009-681B-6772-9259-C8081125B0A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F0E68E3-1FB2-F78B-1E34-DA7AB4757995}"/>
              </a:ext>
            </a:extLst>
          </p:cNvPr>
          <p:cNvSpPr>
            <a:spLocks noGrp="1"/>
          </p:cNvSpPr>
          <p:nvPr>
            <p:ph type="body" idx="1"/>
          </p:nvPr>
        </p:nvSpPr>
        <p:spPr/>
        <p:txBody>
          <a:bodyPr/>
          <a:lstStyle/>
          <a:p>
            <a:r>
              <a:rPr lang="en-US" sz="1200" b="0" i="0" kern="1200">
                <a:solidFill>
                  <a:schemeClr val="tx1"/>
                </a:solidFill>
                <a:effectLst/>
                <a:latin typeface="+mn-lt"/>
                <a:ea typeface="+mn-ea"/>
                <a:cs typeface="+mn-cs"/>
              </a:rPr>
              <a:t>CapMetro actively encourages and welcomes unsolicited proposals. We are consistently seeking ideas and innovations that could potentially enhance and improve our services. Whether it involves reducing costs, introducing a new service, or assisting us in providing a superior experience for our customers, CapMetro is always exploring opportunities beyond our organization for improvement. This program enables CapMetro to receive input from individuals who may not otherwise have the opportunity to contribute. We adhere to a philosophy of continuous improvement and aim to implement experiments and pilot programs that allow us to succeed or fail rapidly. This approach provides us with the opportunity to learn swiftly and grow effectively. Please click on the link to access our Unsolicited Proposal Program webpage. Ensure that you adhere to all requirements prior to submitting your proposal.</a:t>
            </a:r>
            <a:endParaRPr lang="en-US"/>
          </a:p>
        </p:txBody>
      </p:sp>
      <p:sp>
        <p:nvSpPr>
          <p:cNvPr id="4" name="Slide Number Placeholder 3">
            <a:extLst>
              <a:ext uri="{FF2B5EF4-FFF2-40B4-BE49-F238E27FC236}">
                <a16:creationId xmlns:a16="http://schemas.microsoft.com/office/drawing/2014/main" id="{FE5FE9D4-C42C-682D-0B07-9C9A5909717D}"/>
              </a:ext>
            </a:extLst>
          </p:cNvPr>
          <p:cNvSpPr>
            <a:spLocks noGrp="1"/>
          </p:cNvSpPr>
          <p:nvPr>
            <p:ph type="sldNum" sz="quarter" idx="5"/>
          </p:nvPr>
        </p:nvSpPr>
        <p:spPr/>
        <p:txBody>
          <a:bodyPr/>
          <a:lstStyle/>
          <a:p>
            <a:fld id="{6CFEF6F7-D1BE-476B-8CAC-D9318B83C2AB}" type="slidenum">
              <a:rPr lang="en-US" smtClean="0"/>
              <a:t>11</a:t>
            </a:fld>
            <a:endParaRPr lang="en-US"/>
          </a:p>
        </p:txBody>
      </p:sp>
    </p:spTree>
    <p:extLst>
      <p:ext uri="{BB962C8B-B14F-4D97-AF65-F5344CB8AC3E}">
        <p14:creationId xmlns:p14="http://schemas.microsoft.com/office/powerpoint/2010/main" val="37453266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682196-24F1-BD19-E42E-61CA7E0E4C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E13B86-1F61-580F-3A03-6BCFC7DAC6D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4060BCD-E611-4560-38B4-678FBD1676FC}"/>
              </a:ext>
            </a:extLst>
          </p:cNvPr>
          <p:cNvSpPr>
            <a:spLocks noGrp="1"/>
          </p:cNvSpPr>
          <p:nvPr>
            <p:ph type="body" idx="1"/>
          </p:nvPr>
        </p:nvSpPr>
        <p:spPr/>
        <p:txBody>
          <a:bodyPr/>
          <a:lstStyle/>
          <a:p>
            <a:r>
              <a:rPr lang="en-US" sz="1200" b="0" i="0" kern="1200">
                <a:solidFill>
                  <a:schemeClr val="tx1"/>
                </a:solidFill>
                <a:effectLst/>
                <a:latin typeface="+mn-lt"/>
                <a:ea typeface="+mn-ea"/>
                <a:cs typeface="+mn-cs"/>
              </a:rPr>
              <a:t>The Small Business Programs &amp; Compliance Department oversees the Disadvantaged Business Enterprise Program and the Small Business Enterprise Program, ensuring adherence to program requirements and promoting equal opportunities for small businesses within CapMetro’s contracting and procurement processes. SBPC holds individual meetings and follow-up meetings with businesses to gain insight into the services and products they provide, offer guidance on CapMetro's procurement methods, and disseminate information regarding resources available for business development training focused on growth. Before participating in a one-on-one meeting, businesses are required to complete the small business survey available on the small business program’s webpage. Please click the link to access the survey. Additionally, SBPC partners with external organizations dedicated to fostering small business development and participation.</a:t>
            </a:r>
            <a:endParaRPr lang="en-US"/>
          </a:p>
        </p:txBody>
      </p:sp>
      <p:sp>
        <p:nvSpPr>
          <p:cNvPr id="4" name="Slide Number Placeholder 3">
            <a:extLst>
              <a:ext uri="{FF2B5EF4-FFF2-40B4-BE49-F238E27FC236}">
                <a16:creationId xmlns:a16="http://schemas.microsoft.com/office/drawing/2014/main" id="{9B7648C2-0591-65CB-3414-4BFEFD04C0AF}"/>
              </a:ext>
            </a:extLst>
          </p:cNvPr>
          <p:cNvSpPr>
            <a:spLocks noGrp="1"/>
          </p:cNvSpPr>
          <p:nvPr>
            <p:ph type="sldNum" sz="quarter" idx="5"/>
          </p:nvPr>
        </p:nvSpPr>
        <p:spPr/>
        <p:txBody>
          <a:bodyPr/>
          <a:lstStyle/>
          <a:p>
            <a:fld id="{6CFEF6F7-D1BE-476B-8CAC-D9318B83C2AB}" type="slidenum">
              <a:rPr lang="en-US" smtClean="0"/>
              <a:t>12</a:t>
            </a:fld>
            <a:endParaRPr lang="en-US"/>
          </a:p>
        </p:txBody>
      </p:sp>
    </p:spTree>
    <p:extLst>
      <p:ext uri="{BB962C8B-B14F-4D97-AF65-F5344CB8AC3E}">
        <p14:creationId xmlns:p14="http://schemas.microsoft.com/office/powerpoint/2010/main" val="17297038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The following slide shares information addressing the certifications CapMetro recognizes. Each of these small business programs has distinct certification requirements. It is important to note that CapMetro does not provide certification for the small businesses related to the certifications mentioned on this page. The agencies responsible for certifying DBE are listed. Please click on the link to access a list of additional certifying agencies and other resources available for small businesses.</a:t>
            </a:r>
            <a:endParaRPr lang="en-US"/>
          </a:p>
        </p:txBody>
      </p:sp>
      <p:sp>
        <p:nvSpPr>
          <p:cNvPr id="4" name="Slide Number Placeholder 3"/>
          <p:cNvSpPr>
            <a:spLocks noGrp="1"/>
          </p:cNvSpPr>
          <p:nvPr>
            <p:ph type="sldNum" sz="quarter" idx="5"/>
          </p:nvPr>
        </p:nvSpPr>
        <p:spPr/>
        <p:txBody>
          <a:bodyPr/>
          <a:lstStyle/>
          <a:p>
            <a:fld id="{6CFEF6F7-D1BE-476B-8CAC-D9318B83C2AB}" type="slidenum">
              <a:rPr lang="en-US" smtClean="0"/>
              <a:t>13</a:t>
            </a:fld>
            <a:endParaRPr lang="en-US"/>
          </a:p>
        </p:txBody>
      </p:sp>
    </p:spTree>
    <p:extLst>
      <p:ext uri="{BB962C8B-B14F-4D97-AF65-F5344CB8AC3E}">
        <p14:creationId xmlns:p14="http://schemas.microsoft.com/office/powerpoint/2010/main" val="5377295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As we reach the end of this presentation, we trust that the information shared has been useful. Below, you will find additional resources along with the email address for the Small Business Program &amp; Compliance Department, which can provide you with more information about Doing Business with CapMetro.</a:t>
            </a:r>
            <a:br>
              <a:rPr lang="en-US"/>
            </a:br>
            <a:endParaRPr lang="en-US"/>
          </a:p>
        </p:txBody>
      </p:sp>
      <p:sp>
        <p:nvSpPr>
          <p:cNvPr id="4" name="Slide Number Placeholder 3"/>
          <p:cNvSpPr>
            <a:spLocks noGrp="1"/>
          </p:cNvSpPr>
          <p:nvPr>
            <p:ph type="sldNum" sz="quarter" idx="5"/>
          </p:nvPr>
        </p:nvSpPr>
        <p:spPr/>
        <p:txBody>
          <a:bodyPr/>
          <a:lstStyle/>
          <a:p>
            <a:fld id="{6CFEF6F7-D1BE-476B-8CAC-D9318B83C2AB}" type="slidenum">
              <a:rPr lang="en-US" smtClean="0"/>
              <a:t>14</a:t>
            </a:fld>
            <a:endParaRPr lang="en-US"/>
          </a:p>
        </p:txBody>
      </p:sp>
    </p:spTree>
    <p:extLst>
      <p:ext uri="{BB962C8B-B14F-4D97-AF65-F5344CB8AC3E}">
        <p14:creationId xmlns:p14="http://schemas.microsoft.com/office/powerpoint/2010/main" val="14739193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We hope the information provided in this presentation has been helpful and our SBPC Team is ready to connect with you!</a:t>
            </a:r>
          </a:p>
        </p:txBody>
      </p:sp>
      <p:sp>
        <p:nvSpPr>
          <p:cNvPr id="4" name="Slide Number Placeholder 3"/>
          <p:cNvSpPr>
            <a:spLocks noGrp="1"/>
          </p:cNvSpPr>
          <p:nvPr>
            <p:ph type="sldNum" sz="quarter" idx="5"/>
          </p:nvPr>
        </p:nvSpPr>
        <p:spPr/>
        <p:txBody>
          <a:bodyPr/>
          <a:lstStyle/>
          <a:p>
            <a:fld id="{6CFEF6F7-D1BE-476B-8CAC-D9318B83C2AB}" type="slidenum">
              <a:rPr lang="en-US" smtClean="0"/>
              <a:t>15</a:t>
            </a:fld>
            <a:endParaRPr lang="en-US"/>
          </a:p>
        </p:txBody>
      </p:sp>
    </p:spTree>
    <p:extLst>
      <p:ext uri="{BB962C8B-B14F-4D97-AF65-F5344CB8AC3E}">
        <p14:creationId xmlns:p14="http://schemas.microsoft.com/office/powerpoint/2010/main" val="3529352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This presentation aims to deliver a comprehensive overview of CapMetro, concentrating on the services we provide and the resources you will need to do business with CapMetro. At the end of the presentation, you should understand a little more about the services CapMetro provides to the community, our purchasing processes by dollar threshold, where to locate current contracts, current bid opportunities, future opportunities, and the small business programs we administer and support we provide to small businesses.</a:t>
            </a:r>
          </a:p>
        </p:txBody>
      </p:sp>
      <p:sp>
        <p:nvSpPr>
          <p:cNvPr id="4" name="Slide Number Placeholder 3"/>
          <p:cNvSpPr>
            <a:spLocks noGrp="1"/>
          </p:cNvSpPr>
          <p:nvPr>
            <p:ph type="sldNum" sz="quarter" idx="5"/>
          </p:nvPr>
        </p:nvSpPr>
        <p:spPr/>
        <p:txBody>
          <a:bodyPr/>
          <a:lstStyle/>
          <a:p>
            <a:fld id="{6CFEF6F7-D1BE-476B-8CAC-D9318B83C2AB}" type="slidenum">
              <a:rPr lang="en-US" smtClean="0"/>
              <a:t>2</a:t>
            </a:fld>
            <a:endParaRPr lang="en-US"/>
          </a:p>
        </p:txBody>
      </p:sp>
    </p:spTree>
    <p:extLst>
      <p:ext uri="{BB962C8B-B14F-4D97-AF65-F5344CB8AC3E}">
        <p14:creationId xmlns:p14="http://schemas.microsoft.com/office/powerpoint/2010/main" val="9877741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Companies seeking to engage in business with CapMetro should initially familiarize themselves with the identity and operations of CapMetro. To gain insights about CapMetro, please click on the link to our About CapMetro page, which offers details about our Core Values, Mission, Vision, Goals, and Objectives. Additionally, this page includes Fast Facts about the various public transportation services offered by CapMetro and the geographical area that our services encompass.</a:t>
            </a:r>
            <a:endParaRPr lang="en-US"/>
          </a:p>
        </p:txBody>
      </p:sp>
      <p:sp>
        <p:nvSpPr>
          <p:cNvPr id="4" name="Slide Number Placeholder 3"/>
          <p:cNvSpPr>
            <a:spLocks noGrp="1"/>
          </p:cNvSpPr>
          <p:nvPr>
            <p:ph type="sldNum" sz="quarter" idx="5"/>
          </p:nvPr>
        </p:nvSpPr>
        <p:spPr/>
        <p:txBody>
          <a:bodyPr/>
          <a:lstStyle/>
          <a:p>
            <a:fld id="{6CFEF6F7-D1BE-476B-8CAC-D9318B83C2AB}" type="slidenum">
              <a:rPr lang="en-US" smtClean="0"/>
              <a:t>3</a:t>
            </a:fld>
            <a:endParaRPr lang="en-US"/>
          </a:p>
        </p:txBody>
      </p:sp>
    </p:spTree>
    <p:extLst>
      <p:ext uri="{BB962C8B-B14F-4D97-AF65-F5344CB8AC3E}">
        <p14:creationId xmlns:p14="http://schemas.microsoft.com/office/powerpoint/2010/main" val="24861688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CapMetro’s Fast Facts offers details regarding the various public transportation services available for our customers to choose from, the square mileage that CapMetro covers, and the total number of stations and stops in the region. CapMetro oversees the design, construction, operation, and maintenance of the infrastructure necessary to support the transit services we provide, which includes facilities for passengers, operations, and administration.</a:t>
            </a:r>
            <a:endParaRPr lang="en-US"/>
          </a:p>
        </p:txBody>
      </p:sp>
      <p:sp>
        <p:nvSpPr>
          <p:cNvPr id="4" name="Slide Number Placeholder 3"/>
          <p:cNvSpPr>
            <a:spLocks noGrp="1"/>
          </p:cNvSpPr>
          <p:nvPr>
            <p:ph type="sldNum" sz="quarter" idx="5"/>
          </p:nvPr>
        </p:nvSpPr>
        <p:spPr/>
        <p:txBody>
          <a:bodyPr/>
          <a:lstStyle/>
          <a:p>
            <a:fld id="{6CFEF6F7-D1BE-476B-8CAC-D9318B83C2AB}" type="slidenum">
              <a:rPr lang="en-US" smtClean="0"/>
              <a:t>4</a:t>
            </a:fld>
            <a:endParaRPr lang="en-US"/>
          </a:p>
        </p:txBody>
      </p:sp>
    </p:spTree>
    <p:extLst>
      <p:ext uri="{BB962C8B-B14F-4D97-AF65-F5344CB8AC3E}">
        <p14:creationId xmlns:p14="http://schemas.microsoft.com/office/powerpoint/2010/main" val="20819342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CapMetro offers valuable resources that assist companies in comprehending our requirements. On our purchasing page, you will discover a compilation of goods and services that are frequently acquired; a link to PlanetBids, which is utilized to request procurement opportunities; a link to open contracts where you can search for and identify goods and services that have been procured in alignment with your business, as well as the corresponding contract; and finally, you will find a list of potential procurement opportunities that may arise in the near future. Please click on the link to access CapMetro's procurement webpage.</a:t>
            </a:r>
            <a:endParaRPr lang="en-US"/>
          </a:p>
        </p:txBody>
      </p:sp>
      <p:sp>
        <p:nvSpPr>
          <p:cNvPr id="4" name="Slide Number Placeholder 3"/>
          <p:cNvSpPr>
            <a:spLocks noGrp="1"/>
          </p:cNvSpPr>
          <p:nvPr>
            <p:ph type="sldNum" sz="quarter" idx="5"/>
          </p:nvPr>
        </p:nvSpPr>
        <p:spPr/>
        <p:txBody>
          <a:bodyPr/>
          <a:lstStyle/>
          <a:p>
            <a:fld id="{6CFEF6F7-D1BE-476B-8CAC-D9318B83C2AB}" type="slidenum">
              <a:rPr lang="en-US" smtClean="0"/>
              <a:t>5</a:t>
            </a:fld>
            <a:endParaRPr lang="en-US"/>
          </a:p>
        </p:txBody>
      </p:sp>
    </p:spTree>
    <p:extLst>
      <p:ext uri="{BB962C8B-B14F-4D97-AF65-F5344CB8AC3E}">
        <p14:creationId xmlns:p14="http://schemas.microsoft.com/office/powerpoint/2010/main" val="3160917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Under Open Contracts, CapMetro offers valuable information that your company can utilize to assess its competitiveness, understand the necessary contract requirements, and identify potential re-procurement opportunities. Through Open Contracts, your company can access all Active Contracts under CapMetro, allowing you to view the vendors involved, descriptions of the work, the departments accountable for the project, the contract expiration date, the committed amount, and much more. By clicking on the Contract Number, you will be directed to the page where the contract is posted. Within the contract, you will find details regarding the scope of work, contact information for the project manager and contract administrator, as well as other essential contract requirements.</a:t>
            </a:r>
            <a:endParaRPr lang="en-US"/>
          </a:p>
        </p:txBody>
      </p:sp>
      <p:sp>
        <p:nvSpPr>
          <p:cNvPr id="4" name="Slide Number Placeholder 3"/>
          <p:cNvSpPr>
            <a:spLocks noGrp="1"/>
          </p:cNvSpPr>
          <p:nvPr>
            <p:ph type="sldNum" sz="quarter" idx="5"/>
          </p:nvPr>
        </p:nvSpPr>
        <p:spPr/>
        <p:txBody>
          <a:bodyPr/>
          <a:lstStyle/>
          <a:p>
            <a:fld id="{6CFEF6F7-D1BE-476B-8CAC-D9318B83C2AB}" type="slidenum">
              <a:rPr lang="en-US" smtClean="0"/>
              <a:t>6</a:t>
            </a:fld>
            <a:endParaRPr lang="en-US"/>
          </a:p>
        </p:txBody>
      </p:sp>
    </p:spTree>
    <p:extLst>
      <p:ext uri="{BB962C8B-B14F-4D97-AF65-F5344CB8AC3E}">
        <p14:creationId xmlns:p14="http://schemas.microsoft.com/office/powerpoint/2010/main" val="5463755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defRPr/>
            </a:pPr>
            <a:r>
              <a:rPr lang="en-US" sz="1200" b="0" i="0" kern="1200">
                <a:solidFill>
                  <a:schemeClr val="tx1"/>
                </a:solidFill>
                <a:effectLst/>
                <a:latin typeface="+mn-lt"/>
                <a:ea typeface="+mn-ea"/>
                <a:cs typeface="+mn-cs"/>
              </a:rPr>
              <a:t>CapMetro utilizes PlanetBids, an automated web-based system for managing vendor registrations, bids, and solicitation documents. Registration is complimentary, and vendors who register can download solicitations from CapMetro. This system is used for CapMetro’s larger purchases that include Invitations for Bid and Requests for Proposal. In the Bid Opportunities section, you will find solicitations that include the posted date, project title, invitation number, due date and time for bid submissions, the number of days left for submission, the current stage of the procurement (such as draft, open, closed, awarded, or canceled), and the format of the solicitation (which may be electronic, paper, or both). To access PlanetBids, please click the link or scan the QR code.</a:t>
            </a:r>
            <a:endParaRPr lang="en-US"/>
          </a:p>
        </p:txBody>
      </p:sp>
      <p:sp>
        <p:nvSpPr>
          <p:cNvPr id="4" name="Slide Number Placeholder 3"/>
          <p:cNvSpPr>
            <a:spLocks noGrp="1"/>
          </p:cNvSpPr>
          <p:nvPr>
            <p:ph type="sldNum" sz="quarter" idx="5"/>
          </p:nvPr>
        </p:nvSpPr>
        <p:spPr/>
        <p:txBody>
          <a:bodyPr/>
          <a:lstStyle/>
          <a:p>
            <a:fld id="{6CFEF6F7-D1BE-476B-8CAC-D9318B83C2AB}" type="slidenum">
              <a:rPr lang="en-US" smtClean="0"/>
              <a:t>7</a:t>
            </a:fld>
            <a:endParaRPr lang="en-US"/>
          </a:p>
        </p:txBody>
      </p:sp>
    </p:spTree>
    <p:extLst>
      <p:ext uri="{BB962C8B-B14F-4D97-AF65-F5344CB8AC3E}">
        <p14:creationId xmlns:p14="http://schemas.microsoft.com/office/powerpoint/2010/main" val="17504867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C21499-8518-B24C-AED6-4B9228120B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67EA68-70BB-14F3-4984-CEEC5ADC236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892B1EE-4A82-06B0-A096-838067B57651}"/>
              </a:ext>
            </a:extLst>
          </p:cNvPr>
          <p:cNvSpPr>
            <a:spLocks noGrp="1"/>
          </p:cNvSpPr>
          <p:nvPr>
            <p:ph type="body" idx="1"/>
          </p:nvPr>
        </p:nvSpPr>
        <p:spPr/>
        <p:txBody>
          <a:bodyPr/>
          <a:lstStyle/>
          <a:p>
            <a:r>
              <a:rPr lang="en-US" sz="1200" b="0" i="0" kern="1200">
                <a:solidFill>
                  <a:schemeClr val="tx1"/>
                </a:solidFill>
                <a:effectLst/>
                <a:latin typeface="+mn-lt"/>
                <a:ea typeface="+mn-ea"/>
                <a:cs typeface="+mn-cs"/>
              </a:rPr>
              <a:t>When you choose a solicitation, the information accessible for viewing is comprised of Bid Information, Solicitation Documents, Addendums, Prospective Bidders, Bid Results, and Awards. If you are looking for opportunities as a subcontractor, you can explore the Prospective Bidders to identify who might be placing bids on a project. The information available under Prospective Bidders includes the names of vendors, their addresses, contact persons, phone numbers, email addresses, their small business certification status, their designation as a vendor for this project (i.e., Bidder, Subcontractor, Prime, Supplier, or Other), and whether they participated in the pre-bid meeting. This information is also beneficial for Prime Contractors who wish to understand who their potential competitors may be.</a:t>
            </a:r>
            <a:endParaRPr lang="en-US"/>
          </a:p>
        </p:txBody>
      </p:sp>
      <p:sp>
        <p:nvSpPr>
          <p:cNvPr id="4" name="Slide Number Placeholder 3">
            <a:extLst>
              <a:ext uri="{FF2B5EF4-FFF2-40B4-BE49-F238E27FC236}">
                <a16:creationId xmlns:a16="http://schemas.microsoft.com/office/drawing/2014/main" id="{FC15E75F-387F-EACF-8F39-4D18DDBF7945}"/>
              </a:ext>
            </a:extLst>
          </p:cNvPr>
          <p:cNvSpPr>
            <a:spLocks noGrp="1"/>
          </p:cNvSpPr>
          <p:nvPr>
            <p:ph type="sldNum" sz="quarter" idx="5"/>
          </p:nvPr>
        </p:nvSpPr>
        <p:spPr/>
        <p:txBody>
          <a:bodyPr/>
          <a:lstStyle/>
          <a:p>
            <a:fld id="{6CFEF6F7-D1BE-476B-8CAC-D9318B83C2AB}" type="slidenum">
              <a:rPr lang="en-US" smtClean="0"/>
              <a:t>8</a:t>
            </a:fld>
            <a:endParaRPr lang="en-US"/>
          </a:p>
        </p:txBody>
      </p:sp>
    </p:spTree>
    <p:extLst>
      <p:ext uri="{BB962C8B-B14F-4D97-AF65-F5344CB8AC3E}">
        <p14:creationId xmlns:p14="http://schemas.microsoft.com/office/powerpoint/2010/main" val="40428288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C1E11D-2ED7-44EC-FAC0-306C7B9812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9099-A5D1-110A-9011-6C600247F3C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A264750-BA7A-F847-1E2E-AA181255F752}"/>
              </a:ext>
            </a:extLst>
          </p:cNvPr>
          <p:cNvSpPr>
            <a:spLocks noGrp="1"/>
          </p:cNvSpPr>
          <p:nvPr>
            <p:ph type="body" idx="1"/>
          </p:nvPr>
        </p:nvSpPr>
        <p:spPr/>
        <p:txBody>
          <a:bodyPr/>
          <a:lstStyle/>
          <a:p>
            <a:r>
              <a:rPr lang="en-US" sz="1200" b="0" i="0" kern="1200">
                <a:solidFill>
                  <a:schemeClr val="tx1"/>
                </a:solidFill>
                <a:effectLst/>
                <a:latin typeface="+mn-lt"/>
                <a:ea typeface="+mn-ea"/>
                <a:cs typeface="+mn-cs"/>
              </a:rPr>
              <a:t>CapMetro utilizes a range of cooperative contracts to acquire goods and services. DIR is utilized for the procurement of CapMetro’s IT products and services. Other cooperative contracts are utilized to obtain various office supplies, minor construction work, mechanical services, electrical services, plumbing services, and other goods and services detailed on the purchasing and procurement webpage. If you are interested in bidding on our small purchases, please contact our procurement department. Note, cooperative purchases </a:t>
            </a:r>
            <a:r>
              <a:rPr lang="en-US"/>
              <a:t>may be</a:t>
            </a:r>
            <a:r>
              <a:rPr lang="en-US" sz="1200" b="0" i="0" kern="1200">
                <a:solidFill>
                  <a:schemeClr val="tx1"/>
                </a:solidFill>
                <a:effectLst/>
                <a:latin typeface="+mn-lt"/>
                <a:ea typeface="+mn-ea"/>
                <a:cs typeface="+mn-cs"/>
              </a:rPr>
              <a:t> posted on PlanetBids.</a:t>
            </a:r>
            <a:endParaRPr lang="en-US"/>
          </a:p>
        </p:txBody>
      </p:sp>
      <p:sp>
        <p:nvSpPr>
          <p:cNvPr id="4" name="Slide Number Placeholder 3">
            <a:extLst>
              <a:ext uri="{FF2B5EF4-FFF2-40B4-BE49-F238E27FC236}">
                <a16:creationId xmlns:a16="http://schemas.microsoft.com/office/drawing/2014/main" id="{D2A32B85-5DDC-8F83-0F97-AB52A3FF47C9}"/>
              </a:ext>
            </a:extLst>
          </p:cNvPr>
          <p:cNvSpPr>
            <a:spLocks noGrp="1"/>
          </p:cNvSpPr>
          <p:nvPr>
            <p:ph type="sldNum" sz="quarter" idx="5"/>
          </p:nvPr>
        </p:nvSpPr>
        <p:spPr/>
        <p:txBody>
          <a:bodyPr/>
          <a:lstStyle/>
          <a:p>
            <a:fld id="{6CFEF6F7-D1BE-476B-8CAC-D9318B83C2AB}" type="slidenum">
              <a:rPr lang="en-US" smtClean="0"/>
              <a:t>9</a:t>
            </a:fld>
            <a:endParaRPr lang="en-US"/>
          </a:p>
        </p:txBody>
      </p:sp>
    </p:spTree>
    <p:extLst>
      <p:ext uri="{BB962C8B-B14F-4D97-AF65-F5344CB8AC3E}">
        <p14:creationId xmlns:p14="http://schemas.microsoft.com/office/powerpoint/2010/main" val="3036333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Basic title">
    <p:bg>
      <p:bgPr>
        <a:pattFill prst="wdUpDiag">
          <a:fgClr>
            <a:srgbClr val="0083D4"/>
          </a:fgClr>
          <a:bgClr>
            <a:srgbClr val="0078B5"/>
          </a:bgClr>
        </a:patt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64C61B3-416E-054D-9E1C-BC5165D90199}"/>
              </a:ext>
            </a:extLst>
          </p:cNvPr>
          <p:cNvSpPr>
            <a:spLocks noGrp="1"/>
          </p:cNvSpPr>
          <p:nvPr>
            <p:ph type="title" hasCustomPrompt="1"/>
          </p:nvPr>
        </p:nvSpPr>
        <p:spPr>
          <a:xfrm>
            <a:off x="836016" y="2050120"/>
            <a:ext cx="10519966" cy="2757760"/>
          </a:xfrm>
          <a:prstGeom prst="rect">
            <a:avLst/>
          </a:prstGeom>
        </p:spPr>
        <p:txBody>
          <a:bodyPr anchor="ctr"/>
          <a:lstStyle>
            <a:lvl1pPr algn="ctr">
              <a:defRPr sz="6000">
                <a:solidFill>
                  <a:schemeClr val="bg1"/>
                </a:solidFill>
              </a:defRPr>
            </a:lvl1pPr>
          </a:lstStyle>
          <a:p>
            <a:r>
              <a:rPr lang="en-US"/>
              <a:t>Cover Title (Option 1)</a:t>
            </a:r>
            <a:br>
              <a:rPr lang="en-US"/>
            </a:br>
            <a:r>
              <a:rPr lang="en-US"/>
              <a:t>Click to Add Text</a:t>
            </a:r>
          </a:p>
        </p:txBody>
      </p:sp>
      <p:pic>
        <p:nvPicPr>
          <p:cNvPr id="5" name="Picture 4">
            <a:extLst>
              <a:ext uri="{FF2B5EF4-FFF2-40B4-BE49-F238E27FC236}">
                <a16:creationId xmlns:a16="http://schemas.microsoft.com/office/drawing/2014/main" id="{7B8F6F9D-C1A7-3F4C-8E99-47F6D7133219}"/>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4784266" y="685074"/>
            <a:ext cx="2623467" cy="655866"/>
          </a:xfrm>
          <a:prstGeom prst="rect">
            <a:avLst/>
          </a:prstGeom>
        </p:spPr>
      </p:pic>
      <p:sp>
        <p:nvSpPr>
          <p:cNvPr id="7" name="Text Placeholder 2">
            <a:extLst>
              <a:ext uri="{FF2B5EF4-FFF2-40B4-BE49-F238E27FC236}">
                <a16:creationId xmlns:a16="http://schemas.microsoft.com/office/drawing/2014/main" id="{80FD8E09-BCF3-1B4E-96F5-03D9C6795172}"/>
              </a:ext>
            </a:extLst>
          </p:cNvPr>
          <p:cNvSpPr>
            <a:spLocks noGrp="1"/>
          </p:cNvSpPr>
          <p:nvPr>
            <p:ph type="body" sz="quarter" idx="10" hasCustomPrompt="1"/>
          </p:nvPr>
        </p:nvSpPr>
        <p:spPr>
          <a:xfrm>
            <a:off x="3752254" y="5936388"/>
            <a:ext cx="4670425" cy="473075"/>
          </a:xfrm>
          <a:prstGeom prst="rect">
            <a:avLst/>
          </a:prstGeom>
        </p:spPr>
        <p:txBody>
          <a:bodyPr anchor="ctr"/>
          <a:lstStyle>
            <a:lvl1pPr marL="0" indent="0" algn="ctr">
              <a:buFontTx/>
              <a:buNone/>
              <a:defRPr sz="1800" b="0">
                <a:solidFill>
                  <a:schemeClr val="bg1"/>
                </a:solidFill>
              </a:defRPr>
            </a:lvl1pPr>
          </a:lstStyle>
          <a:p>
            <a:pPr lvl="0"/>
            <a:r>
              <a:rPr lang="en-US"/>
              <a:t>Presentation Date (optional)</a:t>
            </a:r>
          </a:p>
        </p:txBody>
      </p:sp>
    </p:spTree>
    <p:extLst>
      <p:ext uri="{BB962C8B-B14F-4D97-AF65-F5344CB8AC3E}">
        <p14:creationId xmlns:p14="http://schemas.microsoft.com/office/powerpoint/2010/main" val="3953439138"/>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picture w/ titl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22768ED-9FDA-ED48-8A12-B41F84ACDF8A}"/>
              </a:ext>
            </a:extLst>
          </p:cNvPr>
          <p:cNvSpPr/>
          <p:nvPr/>
        </p:nvSpPr>
        <p:spPr>
          <a:xfrm>
            <a:off x="0" y="416406"/>
            <a:ext cx="261257" cy="542382"/>
          </a:xfrm>
          <a:prstGeom prst="rect">
            <a:avLst/>
          </a:prstGeom>
          <a:pattFill prst="wdUpDiag">
            <a:fgClr>
              <a:srgbClr val="0083D4"/>
            </a:fgClr>
            <a:bgClr>
              <a:srgbClr val="0078B5"/>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Bahnschrift" panose="020B0502040204020203" pitchFamily="34" charset="0"/>
            </a:endParaRPr>
          </a:p>
        </p:txBody>
      </p:sp>
      <p:sp>
        <p:nvSpPr>
          <p:cNvPr id="12" name="Freeform 11">
            <a:extLst>
              <a:ext uri="{FF2B5EF4-FFF2-40B4-BE49-F238E27FC236}">
                <a16:creationId xmlns:a16="http://schemas.microsoft.com/office/drawing/2014/main" id="{BC54CFED-E9EE-6642-8C0A-57A579F12E1B}"/>
              </a:ext>
            </a:extLst>
          </p:cNvPr>
          <p:cNvSpPr/>
          <p:nvPr/>
        </p:nvSpPr>
        <p:spPr>
          <a:xfrm>
            <a:off x="10082507" y="6214189"/>
            <a:ext cx="2133474" cy="457201"/>
          </a:xfrm>
          <a:custGeom>
            <a:avLst/>
            <a:gdLst>
              <a:gd name="connsiteX0" fmla="*/ 228600 w 2133474"/>
              <a:gd name="connsiteY0" fmla="*/ 0 h 457201"/>
              <a:gd name="connsiteX1" fmla="*/ 1675826 w 2133474"/>
              <a:gd name="connsiteY1" fmla="*/ 0 h 457201"/>
              <a:gd name="connsiteX2" fmla="*/ 1740062 w 2133474"/>
              <a:gd name="connsiteY2" fmla="*/ 0 h 457201"/>
              <a:gd name="connsiteX3" fmla="*/ 2133474 w 2133474"/>
              <a:gd name="connsiteY3" fmla="*/ 0 h 457201"/>
              <a:gd name="connsiteX4" fmla="*/ 2133474 w 2133474"/>
              <a:gd name="connsiteY4" fmla="*/ 457201 h 457201"/>
              <a:gd name="connsiteX5" fmla="*/ 1675826 w 2133474"/>
              <a:gd name="connsiteY5" fmla="*/ 457201 h 457201"/>
              <a:gd name="connsiteX6" fmla="*/ 1675826 w 2133474"/>
              <a:gd name="connsiteY6" fmla="*/ 457200 h 457201"/>
              <a:gd name="connsiteX7" fmla="*/ 228600 w 2133474"/>
              <a:gd name="connsiteY7" fmla="*/ 457200 h 457201"/>
              <a:gd name="connsiteX8" fmla="*/ 0 w 2133474"/>
              <a:gd name="connsiteY8" fmla="*/ 228600 h 457201"/>
              <a:gd name="connsiteX9" fmla="*/ 228600 w 2133474"/>
              <a:gd name="connsiteY9" fmla="*/ 0 h 45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3474" h="457201">
                <a:moveTo>
                  <a:pt x="228600" y="0"/>
                </a:moveTo>
                <a:lnTo>
                  <a:pt x="1675826" y="0"/>
                </a:lnTo>
                <a:lnTo>
                  <a:pt x="1740062" y="0"/>
                </a:lnTo>
                <a:lnTo>
                  <a:pt x="2133474" y="0"/>
                </a:lnTo>
                <a:lnTo>
                  <a:pt x="2133474" y="457201"/>
                </a:lnTo>
                <a:lnTo>
                  <a:pt x="1675826" y="457201"/>
                </a:lnTo>
                <a:lnTo>
                  <a:pt x="1675826" y="457200"/>
                </a:lnTo>
                <a:lnTo>
                  <a:pt x="228600" y="457200"/>
                </a:lnTo>
                <a:cubicBezTo>
                  <a:pt x="102348" y="457200"/>
                  <a:pt x="0" y="354852"/>
                  <a:pt x="0" y="228600"/>
                </a:cubicBezTo>
                <a:cubicBezTo>
                  <a:pt x="0" y="102348"/>
                  <a:pt x="102348" y="0"/>
                  <a:pt x="228600" y="0"/>
                </a:cubicBezTo>
                <a:close/>
              </a:path>
            </a:pathLst>
          </a:custGeom>
          <a:pattFill prst="wdUpDiag">
            <a:fgClr>
              <a:srgbClr val="0083D4"/>
            </a:fgClr>
            <a:bgClr>
              <a:srgbClr val="0078B5"/>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Bahnschrift" panose="020B0502040204020203" pitchFamily="34" charset="0"/>
            </a:endParaRPr>
          </a:p>
        </p:txBody>
      </p:sp>
      <p:sp>
        <p:nvSpPr>
          <p:cNvPr id="9" name="Picture Placeholder 2">
            <a:extLst>
              <a:ext uri="{FF2B5EF4-FFF2-40B4-BE49-F238E27FC236}">
                <a16:creationId xmlns:a16="http://schemas.microsoft.com/office/drawing/2014/main" id="{100B76D3-E5CB-584B-8485-107E6DA20579}"/>
              </a:ext>
            </a:extLst>
          </p:cNvPr>
          <p:cNvSpPr>
            <a:spLocks noGrp="1"/>
          </p:cNvSpPr>
          <p:nvPr>
            <p:ph type="pic" idx="13" hasCustomPrompt="1"/>
          </p:nvPr>
        </p:nvSpPr>
        <p:spPr>
          <a:xfrm>
            <a:off x="416004" y="1259839"/>
            <a:ext cx="11430000" cy="4778652"/>
          </a:xfrm>
          <a:prstGeom prst="rect">
            <a:avLst/>
          </a:prstGeom>
          <a:solidFill>
            <a:schemeClr val="bg1">
              <a:lumMod val="85000"/>
            </a:schemeClr>
          </a:solidFill>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Add </a:t>
            </a:r>
          </a:p>
          <a:p>
            <a:r>
              <a:rPr lang="en-US"/>
              <a:t>picture </a:t>
            </a:r>
          </a:p>
          <a:p>
            <a:r>
              <a:rPr lang="en-US"/>
              <a:t>here</a:t>
            </a:r>
          </a:p>
        </p:txBody>
      </p:sp>
      <p:sp>
        <p:nvSpPr>
          <p:cNvPr id="16" name="Title 1">
            <a:extLst>
              <a:ext uri="{FF2B5EF4-FFF2-40B4-BE49-F238E27FC236}">
                <a16:creationId xmlns:a16="http://schemas.microsoft.com/office/drawing/2014/main" id="{EF1DB7F8-214E-F144-9184-F47B0FC6347C}"/>
              </a:ext>
            </a:extLst>
          </p:cNvPr>
          <p:cNvSpPr>
            <a:spLocks noGrp="1"/>
          </p:cNvSpPr>
          <p:nvPr>
            <p:ph type="title" hasCustomPrompt="1"/>
          </p:nvPr>
        </p:nvSpPr>
        <p:spPr>
          <a:xfrm>
            <a:off x="386080" y="334646"/>
            <a:ext cx="11430000" cy="710246"/>
          </a:xfrm>
          <a:prstGeom prst="rect">
            <a:avLst/>
          </a:prstGeom>
        </p:spPr>
        <p:txBody>
          <a:bodyPr anchor="ctr"/>
          <a:lstStyle>
            <a:lvl1pPr>
              <a:defRPr>
                <a:solidFill>
                  <a:srgbClr val="0078B5"/>
                </a:solidFill>
              </a:defRPr>
            </a:lvl1pPr>
          </a:lstStyle>
          <a:p>
            <a:r>
              <a:rPr lang="en-US"/>
              <a:t>Click to add title</a:t>
            </a:r>
          </a:p>
        </p:txBody>
      </p:sp>
      <p:pic>
        <p:nvPicPr>
          <p:cNvPr id="14" name="Picture 8">
            <a:extLst>
              <a:ext uri="{FF2B5EF4-FFF2-40B4-BE49-F238E27FC236}">
                <a16:creationId xmlns:a16="http://schemas.microsoft.com/office/drawing/2014/main" id="{CEEFBAA2-FC23-E643-B219-26C39B93C776}"/>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10290681" y="6312441"/>
            <a:ext cx="1240076" cy="310019"/>
          </a:xfrm>
          <a:prstGeom prst="rect">
            <a:avLst/>
          </a:prstGeom>
        </p:spPr>
      </p:pic>
      <p:sp>
        <p:nvSpPr>
          <p:cNvPr id="15" name="Oval 14">
            <a:extLst>
              <a:ext uri="{FF2B5EF4-FFF2-40B4-BE49-F238E27FC236}">
                <a16:creationId xmlns:a16="http://schemas.microsoft.com/office/drawing/2014/main" id="{28C5428E-E200-2748-A111-925171F4894C}"/>
              </a:ext>
            </a:extLst>
          </p:cNvPr>
          <p:cNvSpPr/>
          <p:nvPr/>
        </p:nvSpPr>
        <p:spPr>
          <a:xfrm>
            <a:off x="11736209" y="6312441"/>
            <a:ext cx="274320" cy="2743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EDB540C3-3B5E-4E48-920C-CED76E81E925}"/>
              </a:ext>
            </a:extLst>
          </p:cNvPr>
          <p:cNvSpPr>
            <a:spLocks noGrp="1"/>
          </p:cNvSpPr>
          <p:nvPr>
            <p:ph type="sldNum" sz="quarter" idx="4"/>
          </p:nvPr>
        </p:nvSpPr>
        <p:spPr>
          <a:xfrm>
            <a:off x="11686679" y="6331435"/>
            <a:ext cx="373380" cy="236333"/>
          </a:xfrm>
          <a:prstGeom prst="rect">
            <a:avLst/>
          </a:prstGeom>
        </p:spPr>
        <p:txBody>
          <a:bodyPr vert="horz" lIns="91440" tIns="45720" rIns="91440" bIns="45720" rtlCol="0" anchor="ctr"/>
          <a:lstStyle>
            <a:lvl1pPr algn="ctr">
              <a:defRPr sz="1100">
                <a:solidFill>
                  <a:srgbClr val="0078B5"/>
                </a:solidFill>
                <a:latin typeface="Bahnschrift" panose="020B0502040204020203" pitchFamily="34" charset="0"/>
              </a:defRPr>
            </a:lvl1pPr>
          </a:lstStyle>
          <a:p>
            <a:fld id="{8D7FC446-F588-1E49-A4AF-0F7EB71D2C49}" type="slidenum">
              <a:rPr lang="en-US" smtClean="0"/>
              <a:pPr/>
              <a:t>‹#›</a:t>
            </a:fld>
            <a:endParaRPr lang="en-US"/>
          </a:p>
        </p:txBody>
      </p:sp>
    </p:spTree>
    <p:extLst>
      <p:ext uri="{BB962C8B-B14F-4D97-AF65-F5344CB8AC3E}">
        <p14:creationId xmlns:p14="http://schemas.microsoft.com/office/powerpoint/2010/main" val="3080971437"/>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picture w/ title 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540AC9D-F4CA-FE42-A3B6-67A6BCF0EE0D}"/>
              </a:ext>
            </a:extLst>
          </p:cNvPr>
          <p:cNvSpPr/>
          <p:nvPr/>
        </p:nvSpPr>
        <p:spPr>
          <a:xfrm>
            <a:off x="0" y="416406"/>
            <a:ext cx="261257" cy="542382"/>
          </a:xfrm>
          <a:prstGeom prst="rect">
            <a:avLst/>
          </a:prstGeom>
          <a:pattFill prst="wdUpDiag">
            <a:fgClr>
              <a:srgbClr val="0083D4"/>
            </a:fgClr>
            <a:bgClr>
              <a:srgbClr val="0078B5"/>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Bahnschrift" panose="020B0502040204020203" pitchFamily="34" charset="0"/>
            </a:endParaRPr>
          </a:p>
        </p:txBody>
      </p:sp>
      <p:sp>
        <p:nvSpPr>
          <p:cNvPr id="13" name="Freeform 12">
            <a:extLst>
              <a:ext uri="{FF2B5EF4-FFF2-40B4-BE49-F238E27FC236}">
                <a16:creationId xmlns:a16="http://schemas.microsoft.com/office/drawing/2014/main" id="{4C70FEC0-F42C-DC4F-BBCC-E662159B0CE0}"/>
              </a:ext>
            </a:extLst>
          </p:cNvPr>
          <p:cNvSpPr/>
          <p:nvPr/>
        </p:nvSpPr>
        <p:spPr>
          <a:xfrm>
            <a:off x="10082507" y="6214189"/>
            <a:ext cx="2133474" cy="457201"/>
          </a:xfrm>
          <a:custGeom>
            <a:avLst/>
            <a:gdLst>
              <a:gd name="connsiteX0" fmla="*/ 228600 w 2133474"/>
              <a:gd name="connsiteY0" fmla="*/ 0 h 457201"/>
              <a:gd name="connsiteX1" fmla="*/ 1675826 w 2133474"/>
              <a:gd name="connsiteY1" fmla="*/ 0 h 457201"/>
              <a:gd name="connsiteX2" fmla="*/ 1740062 w 2133474"/>
              <a:gd name="connsiteY2" fmla="*/ 0 h 457201"/>
              <a:gd name="connsiteX3" fmla="*/ 2133474 w 2133474"/>
              <a:gd name="connsiteY3" fmla="*/ 0 h 457201"/>
              <a:gd name="connsiteX4" fmla="*/ 2133474 w 2133474"/>
              <a:gd name="connsiteY4" fmla="*/ 457201 h 457201"/>
              <a:gd name="connsiteX5" fmla="*/ 1675826 w 2133474"/>
              <a:gd name="connsiteY5" fmla="*/ 457201 h 457201"/>
              <a:gd name="connsiteX6" fmla="*/ 1675826 w 2133474"/>
              <a:gd name="connsiteY6" fmla="*/ 457200 h 457201"/>
              <a:gd name="connsiteX7" fmla="*/ 228600 w 2133474"/>
              <a:gd name="connsiteY7" fmla="*/ 457200 h 457201"/>
              <a:gd name="connsiteX8" fmla="*/ 0 w 2133474"/>
              <a:gd name="connsiteY8" fmla="*/ 228600 h 457201"/>
              <a:gd name="connsiteX9" fmla="*/ 228600 w 2133474"/>
              <a:gd name="connsiteY9" fmla="*/ 0 h 45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3474" h="457201">
                <a:moveTo>
                  <a:pt x="228600" y="0"/>
                </a:moveTo>
                <a:lnTo>
                  <a:pt x="1675826" y="0"/>
                </a:lnTo>
                <a:lnTo>
                  <a:pt x="1740062" y="0"/>
                </a:lnTo>
                <a:lnTo>
                  <a:pt x="2133474" y="0"/>
                </a:lnTo>
                <a:lnTo>
                  <a:pt x="2133474" y="457201"/>
                </a:lnTo>
                <a:lnTo>
                  <a:pt x="1675826" y="457201"/>
                </a:lnTo>
                <a:lnTo>
                  <a:pt x="1675826" y="457200"/>
                </a:lnTo>
                <a:lnTo>
                  <a:pt x="228600" y="457200"/>
                </a:lnTo>
                <a:cubicBezTo>
                  <a:pt x="102348" y="457200"/>
                  <a:pt x="0" y="354852"/>
                  <a:pt x="0" y="228600"/>
                </a:cubicBezTo>
                <a:cubicBezTo>
                  <a:pt x="0" y="102348"/>
                  <a:pt x="102348" y="0"/>
                  <a:pt x="228600" y="0"/>
                </a:cubicBezTo>
                <a:close/>
              </a:path>
            </a:pathLst>
          </a:custGeom>
          <a:pattFill prst="wdUpDiag">
            <a:fgClr>
              <a:srgbClr val="0083D4"/>
            </a:fgClr>
            <a:bgClr>
              <a:srgbClr val="0078B5"/>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Bahnschrift" panose="020B0502040204020203" pitchFamily="34" charset="0"/>
            </a:endParaRPr>
          </a:p>
        </p:txBody>
      </p:sp>
      <p:sp>
        <p:nvSpPr>
          <p:cNvPr id="9" name="Picture Placeholder 2">
            <a:extLst>
              <a:ext uri="{FF2B5EF4-FFF2-40B4-BE49-F238E27FC236}">
                <a16:creationId xmlns:a16="http://schemas.microsoft.com/office/drawing/2014/main" id="{100B76D3-E5CB-584B-8485-107E6DA20579}"/>
              </a:ext>
            </a:extLst>
          </p:cNvPr>
          <p:cNvSpPr>
            <a:spLocks noGrp="1"/>
          </p:cNvSpPr>
          <p:nvPr>
            <p:ph type="pic" idx="13" hasCustomPrompt="1"/>
          </p:nvPr>
        </p:nvSpPr>
        <p:spPr>
          <a:xfrm>
            <a:off x="375921" y="1259839"/>
            <a:ext cx="8123310" cy="4780476"/>
          </a:xfrm>
          <a:prstGeom prst="rect">
            <a:avLst/>
          </a:prstGeom>
          <a:solidFill>
            <a:schemeClr val="bg1">
              <a:lumMod val="85000"/>
            </a:schemeClr>
          </a:solidFill>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Add </a:t>
            </a:r>
          </a:p>
          <a:p>
            <a:r>
              <a:rPr lang="en-US"/>
              <a:t>picture </a:t>
            </a:r>
          </a:p>
          <a:p>
            <a:r>
              <a:rPr lang="en-US"/>
              <a:t>here</a:t>
            </a:r>
          </a:p>
        </p:txBody>
      </p:sp>
      <p:sp>
        <p:nvSpPr>
          <p:cNvPr id="10" name="Picture Placeholder 2">
            <a:extLst>
              <a:ext uri="{FF2B5EF4-FFF2-40B4-BE49-F238E27FC236}">
                <a16:creationId xmlns:a16="http://schemas.microsoft.com/office/drawing/2014/main" id="{996347C6-2EEB-F045-9CAC-B74CAC366683}"/>
              </a:ext>
            </a:extLst>
          </p:cNvPr>
          <p:cNvSpPr>
            <a:spLocks noGrp="1"/>
          </p:cNvSpPr>
          <p:nvPr>
            <p:ph type="pic" idx="14" hasCustomPrompt="1"/>
          </p:nvPr>
        </p:nvSpPr>
        <p:spPr>
          <a:xfrm>
            <a:off x="8672513" y="1259839"/>
            <a:ext cx="3143567" cy="2301674"/>
          </a:xfrm>
          <a:prstGeom prst="rect">
            <a:avLst/>
          </a:prstGeom>
          <a:solidFill>
            <a:schemeClr val="bg1">
              <a:lumMod val="85000"/>
            </a:schemeClr>
          </a:solidFill>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Add </a:t>
            </a:r>
          </a:p>
          <a:p>
            <a:r>
              <a:rPr lang="en-US"/>
              <a:t>picture </a:t>
            </a:r>
          </a:p>
          <a:p>
            <a:r>
              <a:rPr lang="en-US"/>
              <a:t>here</a:t>
            </a:r>
          </a:p>
        </p:txBody>
      </p:sp>
      <p:sp>
        <p:nvSpPr>
          <p:cNvPr id="11" name="Picture Placeholder 2">
            <a:extLst>
              <a:ext uri="{FF2B5EF4-FFF2-40B4-BE49-F238E27FC236}">
                <a16:creationId xmlns:a16="http://schemas.microsoft.com/office/drawing/2014/main" id="{76BB071E-E9B3-9241-8CE1-EE1449B42BDF}"/>
              </a:ext>
            </a:extLst>
          </p:cNvPr>
          <p:cNvSpPr>
            <a:spLocks noGrp="1"/>
          </p:cNvSpPr>
          <p:nvPr>
            <p:ph type="pic" idx="15" hasCustomPrompt="1"/>
          </p:nvPr>
        </p:nvSpPr>
        <p:spPr>
          <a:xfrm>
            <a:off x="8672512" y="3738641"/>
            <a:ext cx="3143567" cy="2301674"/>
          </a:xfrm>
          <a:prstGeom prst="rect">
            <a:avLst/>
          </a:prstGeom>
          <a:solidFill>
            <a:schemeClr val="bg1">
              <a:lumMod val="85000"/>
            </a:schemeClr>
          </a:solidFill>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Add </a:t>
            </a:r>
          </a:p>
          <a:p>
            <a:r>
              <a:rPr lang="en-US"/>
              <a:t>picture </a:t>
            </a:r>
          </a:p>
          <a:p>
            <a:r>
              <a:rPr lang="en-US"/>
              <a:t>here</a:t>
            </a:r>
          </a:p>
        </p:txBody>
      </p:sp>
      <p:sp>
        <p:nvSpPr>
          <p:cNvPr id="16" name="Title 1">
            <a:extLst>
              <a:ext uri="{FF2B5EF4-FFF2-40B4-BE49-F238E27FC236}">
                <a16:creationId xmlns:a16="http://schemas.microsoft.com/office/drawing/2014/main" id="{EF1DB7F8-214E-F144-9184-F47B0FC6347C}"/>
              </a:ext>
            </a:extLst>
          </p:cNvPr>
          <p:cNvSpPr>
            <a:spLocks noGrp="1"/>
          </p:cNvSpPr>
          <p:nvPr>
            <p:ph type="title" hasCustomPrompt="1"/>
          </p:nvPr>
        </p:nvSpPr>
        <p:spPr>
          <a:xfrm>
            <a:off x="386080" y="334646"/>
            <a:ext cx="11430000" cy="710246"/>
          </a:xfrm>
          <a:prstGeom prst="rect">
            <a:avLst/>
          </a:prstGeom>
        </p:spPr>
        <p:txBody>
          <a:bodyPr anchor="ctr"/>
          <a:lstStyle>
            <a:lvl1pPr>
              <a:defRPr>
                <a:solidFill>
                  <a:srgbClr val="0078B5"/>
                </a:solidFill>
              </a:defRPr>
            </a:lvl1pPr>
          </a:lstStyle>
          <a:p>
            <a:r>
              <a:rPr lang="en-US"/>
              <a:t>Click to add title</a:t>
            </a:r>
          </a:p>
        </p:txBody>
      </p:sp>
      <p:pic>
        <p:nvPicPr>
          <p:cNvPr id="19" name="Picture 8">
            <a:extLst>
              <a:ext uri="{FF2B5EF4-FFF2-40B4-BE49-F238E27FC236}">
                <a16:creationId xmlns:a16="http://schemas.microsoft.com/office/drawing/2014/main" id="{E93663F5-25AF-734A-A5F8-9E88C0E5B3EC}"/>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10290681" y="6312441"/>
            <a:ext cx="1240076" cy="310019"/>
          </a:xfrm>
          <a:prstGeom prst="rect">
            <a:avLst/>
          </a:prstGeom>
        </p:spPr>
      </p:pic>
      <p:sp>
        <p:nvSpPr>
          <p:cNvPr id="20" name="Oval 19">
            <a:extLst>
              <a:ext uri="{FF2B5EF4-FFF2-40B4-BE49-F238E27FC236}">
                <a16:creationId xmlns:a16="http://schemas.microsoft.com/office/drawing/2014/main" id="{C24C7B27-48E3-B84B-94CF-2BB0E8C2FEE0}"/>
              </a:ext>
            </a:extLst>
          </p:cNvPr>
          <p:cNvSpPr/>
          <p:nvPr/>
        </p:nvSpPr>
        <p:spPr>
          <a:xfrm>
            <a:off x="11736209" y="6312441"/>
            <a:ext cx="274320" cy="2743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lide Number Placeholder 5">
            <a:extLst>
              <a:ext uri="{FF2B5EF4-FFF2-40B4-BE49-F238E27FC236}">
                <a16:creationId xmlns:a16="http://schemas.microsoft.com/office/drawing/2014/main" id="{5752DB6C-46D2-CC41-A55F-CA89D8A32972}"/>
              </a:ext>
            </a:extLst>
          </p:cNvPr>
          <p:cNvSpPr>
            <a:spLocks noGrp="1"/>
          </p:cNvSpPr>
          <p:nvPr>
            <p:ph type="sldNum" sz="quarter" idx="4"/>
          </p:nvPr>
        </p:nvSpPr>
        <p:spPr>
          <a:xfrm>
            <a:off x="11686679" y="6331435"/>
            <a:ext cx="373380" cy="236333"/>
          </a:xfrm>
          <a:prstGeom prst="rect">
            <a:avLst/>
          </a:prstGeom>
        </p:spPr>
        <p:txBody>
          <a:bodyPr vert="horz" lIns="91440" tIns="45720" rIns="91440" bIns="45720" rtlCol="0" anchor="ctr"/>
          <a:lstStyle>
            <a:lvl1pPr algn="ctr">
              <a:defRPr sz="1100">
                <a:solidFill>
                  <a:srgbClr val="0078B5"/>
                </a:solidFill>
                <a:latin typeface="Bahnschrift" panose="020B0502040204020203" pitchFamily="34" charset="0"/>
              </a:defRPr>
            </a:lvl1pPr>
          </a:lstStyle>
          <a:p>
            <a:fld id="{8D7FC446-F588-1E49-A4AF-0F7EB71D2C49}" type="slidenum">
              <a:rPr lang="en-US" smtClean="0"/>
              <a:pPr/>
              <a:t>‹#›</a:t>
            </a:fld>
            <a:endParaRPr lang="en-US"/>
          </a:p>
        </p:txBody>
      </p:sp>
    </p:spTree>
    <p:extLst>
      <p:ext uri="{BB962C8B-B14F-4D97-AF65-F5344CB8AC3E}">
        <p14:creationId xmlns:p14="http://schemas.microsoft.com/office/powerpoint/2010/main" val="3281880509"/>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picture w/ title 2">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CFC561A-45CC-1D45-879B-73276032F425}"/>
              </a:ext>
            </a:extLst>
          </p:cNvPr>
          <p:cNvSpPr/>
          <p:nvPr/>
        </p:nvSpPr>
        <p:spPr>
          <a:xfrm>
            <a:off x="0" y="416406"/>
            <a:ext cx="261257" cy="542382"/>
          </a:xfrm>
          <a:prstGeom prst="rect">
            <a:avLst/>
          </a:prstGeom>
          <a:pattFill prst="wdUpDiag">
            <a:fgClr>
              <a:srgbClr val="0083D4"/>
            </a:fgClr>
            <a:bgClr>
              <a:srgbClr val="0078B5"/>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Bahnschrift" panose="020B0502040204020203" pitchFamily="34" charset="0"/>
            </a:endParaRPr>
          </a:p>
        </p:txBody>
      </p:sp>
      <p:sp>
        <p:nvSpPr>
          <p:cNvPr id="16" name="Freeform 15">
            <a:extLst>
              <a:ext uri="{FF2B5EF4-FFF2-40B4-BE49-F238E27FC236}">
                <a16:creationId xmlns:a16="http://schemas.microsoft.com/office/drawing/2014/main" id="{49D55FF6-7B09-5048-96F6-994BE5FD1B54}"/>
              </a:ext>
            </a:extLst>
          </p:cNvPr>
          <p:cNvSpPr/>
          <p:nvPr/>
        </p:nvSpPr>
        <p:spPr>
          <a:xfrm>
            <a:off x="10082507" y="6214189"/>
            <a:ext cx="2133474" cy="457201"/>
          </a:xfrm>
          <a:custGeom>
            <a:avLst/>
            <a:gdLst>
              <a:gd name="connsiteX0" fmla="*/ 228600 w 2133474"/>
              <a:gd name="connsiteY0" fmla="*/ 0 h 457201"/>
              <a:gd name="connsiteX1" fmla="*/ 1675826 w 2133474"/>
              <a:gd name="connsiteY1" fmla="*/ 0 h 457201"/>
              <a:gd name="connsiteX2" fmla="*/ 1740062 w 2133474"/>
              <a:gd name="connsiteY2" fmla="*/ 0 h 457201"/>
              <a:gd name="connsiteX3" fmla="*/ 2133474 w 2133474"/>
              <a:gd name="connsiteY3" fmla="*/ 0 h 457201"/>
              <a:gd name="connsiteX4" fmla="*/ 2133474 w 2133474"/>
              <a:gd name="connsiteY4" fmla="*/ 457201 h 457201"/>
              <a:gd name="connsiteX5" fmla="*/ 1675826 w 2133474"/>
              <a:gd name="connsiteY5" fmla="*/ 457201 h 457201"/>
              <a:gd name="connsiteX6" fmla="*/ 1675826 w 2133474"/>
              <a:gd name="connsiteY6" fmla="*/ 457200 h 457201"/>
              <a:gd name="connsiteX7" fmla="*/ 228600 w 2133474"/>
              <a:gd name="connsiteY7" fmla="*/ 457200 h 457201"/>
              <a:gd name="connsiteX8" fmla="*/ 0 w 2133474"/>
              <a:gd name="connsiteY8" fmla="*/ 228600 h 457201"/>
              <a:gd name="connsiteX9" fmla="*/ 228600 w 2133474"/>
              <a:gd name="connsiteY9" fmla="*/ 0 h 45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3474" h="457201">
                <a:moveTo>
                  <a:pt x="228600" y="0"/>
                </a:moveTo>
                <a:lnTo>
                  <a:pt x="1675826" y="0"/>
                </a:lnTo>
                <a:lnTo>
                  <a:pt x="1740062" y="0"/>
                </a:lnTo>
                <a:lnTo>
                  <a:pt x="2133474" y="0"/>
                </a:lnTo>
                <a:lnTo>
                  <a:pt x="2133474" y="457201"/>
                </a:lnTo>
                <a:lnTo>
                  <a:pt x="1675826" y="457201"/>
                </a:lnTo>
                <a:lnTo>
                  <a:pt x="1675826" y="457200"/>
                </a:lnTo>
                <a:lnTo>
                  <a:pt x="228600" y="457200"/>
                </a:lnTo>
                <a:cubicBezTo>
                  <a:pt x="102348" y="457200"/>
                  <a:pt x="0" y="354852"/>
                  <a:pt x="0" y="228600"/>
                </a:cubicBezTo>
                <a:cubicBezTo>
                  <a:pt x="0" y="102348"/>
                  <a:pt x="102348" y="0"/>
                  <a:pt x="228600" y="0"/>
                </a:cubicBezTo>
                <a:close/>
              </a:path>
            </a:pathLst>
          </a:custGeom>
          <a:pattFill prst="wdUpDiag">
            <a:fgClr>
              <a:srgbClr val="0083D4"/>
            </a:fgClr>
            <a:bgClr>
              <a:srgbClr val="0078B5"/>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Bahnschrift" panose="020B0502040204020203" pitchFamily="34" charset="0"/>
            </a:endParaRPr>
          </a:p>
        </p:txBody>
      </p:sp>
      <p:sp>
        <p:nvSpPr>
          <p:cNvPr id="9" name="Picture Placeholder 2">
            <a:extLst>
              <a:ext uri="{FF2B5EF4-FFF2-40B4-BE49-F238E27FC236}">
                <a16:creationId xmlns:a16="http://schemas.microsoft.com/office/drawing/2014/main" id="{100B76D3-E5CB-584B-8485-107E6DA20579}"/>
              </a:ext>
            </a:extLst>
          </p:cNvPr>
          <p:cNvSpPr>
            <a:spLocks noGrp="1"/>
          </p:cNvSpPr>
          <p:nvPr>
            <p:ph type="pic" idx="13" hasCustomPrompt="1"/>
          </p:nvPr>
        </p:nvSpPr>
        <p:spPr>
          <a:xfrm>
            <a:off x="416003" y="1280160"/>
            <a:ext cx="3683465" cy="4760155"/>
          </a:xfrm>
          <a:prstGeom prst="rect">
            <a:avLst/>
          </a:prstGeom>
          <a:solidFill>
            <a:schemeClr val="bg1">
              <a:lumMod val="85000"/>
            </a:schemeClr>
          </a:solidFill>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Add </a:t>
            </a:r>
          </a:p>
          <a:p>
            <a:r>
              <a:rPr lang="en-US"/>
              <a:t>picture </a:t>
            </a:r>
          </a:p>
          <a:p>
            <a:r>
              <a:rPr lang="en-US"/>
              <a:t>here</a:t>
            </a:r>
          </a:p>
        </p:txBody>
      </p:sp>
      <p:sp>
        <p:nvSpPr>
          <p:cNvPr id="12" name="Picture Placeholder 2">
            <a:extLst>
              <a:ext uri="{FF2B5EF4-FFF2-40B4-BE49-F238E27FC236}">
                <a16:creationId xmlns:a16="http://schemas.microsoft.com/office/drawing/2014/main" id="{EF01E507-B143-AA49-A98D-4AA5142F500D}"/>
              </a:ext>
            </a:extLst>
          </p:cNvPr>
          <p:cNvSpPr>
            <a:spLocks noGrp="1"/>
          </p:cNvSpPr>
          <p:nvPr>
            <p:ph type="pic" idx="14" hasCustomPrompt="1"/>
          </p:nvPr>
        </p:nvSpPr>
        <p:spPr>
          <a:xfrm>
            <a:off x="4274309" y="1280159"/>
            <a:ext cx="3683465" cy="4760156"/>
          </a:xfrm>
          <a:prstGeom prst="rect">
            <a:avLst/>
          </a:prstGeom>
          <a:solidFill>
            <a:schemeClr val="bg1">
              <a:lumMod val="85000"/>
            </a:schemeClr>
          </a:solidFill>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Add </a:t>
            </a:r>
          </a:p>
          <a:p>
            <a:r>
              <a:rPr lang="en-US"/>
              <a:t>picture </a:t>
            </a:r>
          </a:p>
          <a:p>
            <a:r>
              <a:rPr lang="en-US"/>
              <a:t>here</a:t>
            </a:r>
          </a:p>
        </p:txBody>
      </p:sp>
      <p:sp>
        <p:nvSpPr>
          <p:cNvPr id="13" name="Picture Placeholder 2">
            <a:extLst>
              <a:ext uri="{FF2B5EF4-FFF2-40B4-BE49-F238E27FC236}">
                <a16:creationId xmlns:a16="http://schemas.microsoft.com/office/drawing/2014/main" id="{E45F1186-F6AE-6042-B37D-0AC4C0E9878A}"/>
              </a:ext>
            </a:extLst>
          </p:cNvPr>
          <p:cNvSpPr>
            <a:spLocks noGrp="1"/>
          </p:cNvSpPr>
          <p:nvPr>
            <p:ph type="pic" idx="15" hasCustomPrompt="1"/>
          </p:nvPr>
        </p:nvSpPr>
        <p:spPr>
          <a:xfrm>
            <a:off x="8132615" y="1280159"/>
            <a:ext cx="3683465" cy="4760156"/>
          </a:xfrm>
          <a:prstGeom prst="rect">
            <a:avLst/>
          </a:prstGeom>
          <a:solidFill>
            <a:schemeClr val="bg1">
              <a:lumMod val="85000"/>
            </a:schemeClr>
          </a:solidFill>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Add </a:t>
            </a:r>
          </a:p>
          <a:p>
            <a:r>
              <a:rPr lang="en-US"/>
              <a:t>picture </a:t>
            </a:r>
          </a:p>
          <a:p>
            <a:r>
              <a:rPr lang="en-US"/>
              <a:t>here</a:t>
            </a:r>
          </a:p>
        </p:txBody>
      </p:sp>
      <p:sp>
        <p:nvSpPr>
          <p:cNvPr id="11" name="Title 1">
            <a:extLst>
              <a:ext uri="{FF2B5EF4-FFF2-40B4-BE49-F238E27FC236}">
                <a16:creationId xmlns:a16="http://schemas.microsoft.com/office/drawing/2014/main" id="{335ABBA1-DF6D-1242-BBD7-3BBA1DCD93B6}"/>
              </a:ext>
            </a:extLst>
          </p:cNvPr>
          <p:cNvSpPr>
            <a:spLocks noGrp="1"/>
          </p:cNvSpPr>
          <p:nvPr>
            <p:ph type="title" hasCustomPrompt="1"/>
          </p:nvPr>
        </p:nvSpPr>
        <p:spPr>
          <a:xfrm>
            <a:off x="386080" y="334646"/>
            <a:ext cx="11430000" cy="710246"/>
          </a:xfrm>
          <a:prstGeom prst="rect">
            <a:avLst/>
          </a:prstGeom>
        </p:spPr>
        <p:txBody>
          <a:bodyPr anchor="ctr"/>
          <a:lstStyle>
            <a:lvl1pPr>
              <a:defRPr>
                <a:solidFill>
                  <a:srgbClr val="0078B5"/>
                </a:solidFill>
              </a:defRPr>
            </a:lvl1pPr>
          </a:lstStyle>
          <a:p>
            <a:r>
              <a:rPr lang="en-US"/>
              <a:t>Click to add title</a:t>
            </a:r>
          </a:p>
        </p:txBody>
      </p:sp>
      <p:pic>
        <p:nvPicPr>
          <p:cNvPr id="19" name="Picture 8">
            <a:extLst>
              <a:ext uri="{FF2B5EF4-FFF2-40B4-BE49-F238E27FC236}">
                <a16:creationId xmlns:a16="http://schemas.microsoft.com/office/drawing/2014/main" id="{2930A777-F70D-AA41-BB36-0858392991CE}"/>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10290681" y="6312441"/>
            <a:ext cx="1240076" cy="310019"/>
          </a:xfrm>
          <a:prstGeom prst="rect">
            <a:avLst/>
          </a:prstGeom>
        </p:spPr>
      </p:pic>
      <p:sp>
        <p:nvSpPr>
          <p:cNvPr id="20" name="Oval 19">
            <a:extLst>
              <a:ext uri="{FF2B5EF4-FFF2-40B4-BE49-F238E27FC236}">
                <a16:creationId xmlns:a16="http://schemas.microsoft.com/office/drawing/2014/main" id="{2D1439DB-4163-6B45-B02F-7B1B6E9CF1CD}"/>
              </a:ext>
            </a:extLst>
          </p:cNvPr>
          <p:cNvSpPr/>
          <p:nvPr/>
        </p:nvSpPr>
        <p:spPr>
          <a:xfrm>
            <a:off x="11736209" y="6312441"/>
            <a:ext cx="274320" cy="2743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lide Number Placeholder 5">
            <a:extLst>
              <a:ext uri="{FF2B5EF4-FFF2-40B4-BE49-F238E27FC236}">
                <a16:creationId xmlns:a16="http://schemas.microsoft.com/office/drawing/2014/main" id="{B22369BC-3A6B-EE48-9676-A59F4FA02AD0}"/>
              </a:ext>
            </a:extLst>
          </p:cNvPr>
          <p:cNvSpPr>
            <a:spLocks noGrp="1"/>
          </p:cNvSpPr>
          <p:nvPr>
            <p:ph type="sldNum" sz="quarter" idx="4"/>
          </p:nvPr>
        </p:nvSpPr>
        <p:spPr>
          <a:xfrm>
            <a:off x="11686679" y="6331435"/>
            <a:ext cx="373380" cy="236333"/>
          </a:xfrm>
          <a:prstGeom prst="rect">
            <a:avLst/>
          </a:prstGeom>
        </p:spPr>
        <p:txBody>
          <a:bodyPr vert="horz" lIns="91440" tIns="45720" rIns="91440" bIns="45720" rtlCol="0" anchor="ctr"/>
          <a:lstStyle>
            <a:lvl1pPr algn="ctr">
              <a:defRPr sz="1100">
                <a:solidFill>
                  <a:srgbClr val="0078B5"/>
                </a:solidFill>
                <a:latin typeface="Bahnschrift" panose="020B0502040204020203" pitchFamily="34" charset="0"/>
              </a:defRPr>
            </a:lvl1pPr>
          </a:lstStyle>
          <a:p>
            <a:fld id="{8D7FC446-F588-1E49-A4AF-0F7EB71D2C49}" type="slidenum">
              <a:rPr lang="en-US" smtClean="0"/>
              <a:pPr/>
              <a:t>‹#›</a:t>
            </a:fld>
            <a:endParaRPr lang="en-US"/>
          </a:p>
        </p:txBody>
      </p:sp>
    </p:spTree>
    <p:extLst>
      <p:ext uri="{BB962C8B-B14F-4D97-AF65-F5344CB8AC3E}">
        <p14:creationId xmlns:p14="http://schemas.microsoft.com/office/powerpoint/2010/main" val="2170858953"/>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4-picture w/ tit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C64D08C-796E-FF45-B6E6-E6BFB4CFFE38}"/>
              </a:ext>
            </a:extLst>
          </p:cNvPr>
          <p:cNvSpPr/>
          <p:nvPr/>
        </p:nvSpPr>
        <p:spPr>
          <a:xfrm>
            <a:off x="0" y="416406"/>
            <a:ext cx="261257" cy="542382"/>
          </a:xfrm>
          <a:prstGeom prst="rect">
            <a:avLst/>
          </a:prstGeom>
          <a:pattFill prst="wdUpDiag">
            <a:fgClr>
              <a:srgbClr val="0083D4"/>
            </a:fgClr>
            <a:bgClr>
              <a:srgbClr val="0078B5"/>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Bahnschrift" panose="020B0502040204020203" pitchFamily="34" charset="0"/>
            </a:endParaRPr>
          </a:p>
        </p:txBody>
      </p:sp>
      <p:sp>
        <p:nvSpPr>
          <p:cNvPr id="13" name="Freeform 12">
            <a:extLst>
              <a:ext uri="{FF2B5EF4-FFF2-40B4-BE49-F238E27FC236}">
                <a16:creationId xmlns:a16="http://schemas.microsoft.com/office/drawing/2014/main" id="{40E4762C-6550-7146-9B44-2C82C1FEE13D}"/>
              </a:ext>
            </a:extLst>
          </p:cNvPr>
          <p:cNvSpPr/>
          <p:nvPr/>
        </p:nvSpPr>
        <p:spPr>
          <a:xfrm>
            <a:off x="10082507" y="6214189"/>
            <a:ext cx="2133474" cy="457201"/>
          </a:xfrm>
          <a:custGeom>
            <a:avLst/>
            <a:gdLst>
              <a:gd name="connsiteX0" fmla="*/ 228600 w 2133474"/>
              <a:gd name="connsiteY0" fmla="*/ 0 h 457201"/>
              <a:gd name="connsiteX1" fmla="*/ 1675826 w 2133474"/>
              <a:gd name="connsiteY1" fmla="*/ 0 h 457201"/>
              <a:gd name="connsiteX2" fmla="*/ 1740062 w 2133474"/>
              <a:gd name="connsiteY2" fmla="*/ 0 h 457201"/>
              <a:gd name="connsiteX3" fmla="*/ 2133474 w 2133474"/>
              <a:gd name="connsiteY3" fmla="*/ 0 h 457201"/>
              <a:gd name="connsiteX4" fmla="*/ 2133474 w 2133474"/>
              <a:gd name="connsiteY4" fmla="*/ 457201 h 457201"/>
              <a:gd name="connsiteX5" fmla="*/ 1675826 w 2133474"/>
              <a:gd name="connsiteY5" fmla="*/ 457201 h 457201"/>
              <a:gd name="connsiteX6" fmla="*/ 1675826 w 2133474"/>
              <a:gd name="connsiteY6" fmla="*/ 457200 h 457201"/>
              <a:gd name="connsiteX7" fmla="*/ 228600 w 2133474"/>
              <a:gd name="connsiteY7" fmla="*/ 457200 h 457201"/>
              <a:gd name="connsiteX8" fmla="*/ 0 w 2133474"/>
              <a:gd name="connsiteY8" fmla="*/ 228600 h 457201"/>
              <a:gd name="connsiteX9" fmla="*/ 228600 w 2133474"/>
              <a:gd name="connsiteY9" fmla="*/ 0 h 45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3474" h="457201">
                <a:moveTo>
                  <a:pt x="228600" y="0"/>
                </a:moveTo>
                <a:lnTo>
                  <a:pt x="1675826" y="0"/>
                </a:lnTo>
                <a:lnTo>
                  <a:pt x="1740062" y="0"/>
                </a:lnTo>
                <a:lnTo>
                  <a:pt x="2133474" y="0"/>
                </a:lnTo>
                <a:lnTo>
                  <a:pt x="2133474" y="457201"/>
                </a:lnTo>
                <a:lnTo>
                  <a:pt x="1675826" y="457201"/>
                </a:lnTo>
                <a:lnTo>
                  <a:pt x="1675826" y="457200"/>
                </a:lnTo>
                <a:lnTo>
                  <a:pt x="228600" y="457200"/>
                </a:lnTo>
                <a:cubicBezTo>
                  <a:pt x="102348" y="457200"/>
                  <a:pt x="0" y="354852"/>
                  <a:pt x="0" y="228600"/>
                </a:cubicBezTo>
                <a:cubicBezTo>
                  <a:pt x="0" y="102348"/>
                  <a:pt x="102348" y="0"/>
                  <a:pt x="228600" y="0"/>
                </a:cubicBezTo>
                <a:close/>
              </a:path>
            </a:pathLst>
          </a:custGeom>
          <a:pattFill prst="wdUpDiag">
            <a:fgClr>
              <a:srgbClr val="0083D4"/>
            </a:fgClr>
            <a:bgClr>
              <a:srgbClr val="0078B5"/>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Bahnschrift" panose="020B0502040204020203" pitchFamily="34" charset="0"/>
            </a:endParaRPr>
          </a:p>
        </p:txBody>
      </p:sp>
      <p:sp>
        <p:nvSpPr>
          <p:cNvPr id="10" name="Picture Placeholder 2">
            <a:extLst>
              <a:ext uri="{FF2B5EF4-FFF2-40B4-BE49-F238E27FC236}">
                <a16:creationId xmlns:a16="http://schemas.microsoft.com/office/drawing/2014/main" id="{996347C6-2EEB-F045-9CAC-B74CAC366683}"/>
              </a:ext>
            </a:extLst>
          </p:cNvPr>
          <p:cNvSpPr>
            <a:spLocks noGrp="1"/>
          </p:cNvSpPr>
          <p:nvPr>
            <p:ph type="pic" idx="14" hasCustomPrompt="1"/>
          </p:nvPr>
        </p:nvSpPr>
        <p:spPr>
          <a:xfrm>
            <a:off x="6189785" y="1259839"/>
            <a:ext cx="5614572" cy="2301674"/>
          </a:xfrm>
          <a:prstGeom prst="rect">
            <a:avLst/>
          </a:prstGeom>
          <a:solidFill>
            <a:schemeClr val="bg1">
              <a:lumMod val="85000"/>
            </a:schemeClr>
          </a:solidFill>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Add </a:t>
            </a:r>
          </a:p>
          <a:p>
            <a:r>
              <a:rPr lang="en-US"/>
              <a:t>picture </a:t>
            </a:r>
          </a:p>
          <a:p>
            <a:r>
              <a:rPr lang="en-US"/>
              <a:t>here</a:t>
            </a:r>
          </a:p>
        </p:txBody>
      </p:sp>
      <p:sp>
        <p:nvSpPr>
          <p:cNvPr id="11" name="Picture Placeholder 2">
            <a:extLst>
              <a:ext uri="{FF2B5EF4-FFF2-40B4-BE49-F238E27FC236}">
                <a16:creationId xmlns:a16="http://schemas.microsoft.com/office/drawing/2014/main" id="{76BB071E-E9B3-9241-8CE1-EE1449B42BDF}"/>
              </a:ext>
            </a:extLst>
          </p:cNvPr>
          <p:cNvSpPr>
            <a:spLocks noGrp="1"/>
          </p:cNvSpPr>
          <p:nvPr>
            <p:ph type="pic" idx="15" hasCustomPrompt="1"/>
          </p:nvPr>
        </p:nvSpPr>
        <p:spPr>
          <a:xfrm>
            <a:off x="6189784" y="3750364"/>
            <a:ext cx="5614573" cy="2301674"/>
          </a:xfrm>
          <a:prstGeom prst="rect">
            <a:avLst/>
          </a:prstGeom>
          <a:solidFill>
            <a:schemeClr val="bg1">
              <a:lumMod val="85000"/>
            </a:schemeClr>
          </a:solidFill>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Add </a:t>
            </a:r>
          </a:p>
          <a:p>
            <a:r>
              <a:rPr lang="en-US"/>
              <a:t>picture </a:t>
            </a:r>
          </a:p>
          <a:p>
            <a:r>
              <a:rPr lang="en-US"/>
              <a:t>here</a:t>
            </a:r>
          </a:p>
        </p:txBody>
      </p:sp>
      <p:sp>
        <p:nvSpPr>
          <p:cNvPr id="16" name="Title 1">
            <a:extLst>
              <a:ext uri="{FF2B5EF4-FFF2-40B4-BE49-F238E27FC236}">
                <a16:creationId xmlns:a16="http://schemas.microsoft.com/office/drawing/2014/main" id="{EF1DB7F8-214E-F144-9184-F47B0FC6347C}"/>
              </a:ext>
            </a:extLst>
          </p:cNvPr>
          <p:cNvSpPr>
            <a:spLocks noGrp="1"/>
          </p:cNvSpPr>
          <p:nvPr>
            <p:ph type="title" hasCustomPrompt="1"/>
          </p:nvPr>
        </p:nvSpPr>
        <p:spPr>
          <a:xfrm>
            <a:off x="386080" y="334646"/>
            <a:ext cx="11430000" cy="710246"/>
          </a:xfrm>
          <a:prstGeom prst="rect">
            <a:avLst/>
          </a:prstGeom>
        </p:spPr>
        <p:txBody>
          <a:bodyPr anchor="ctr"/>
          <a:lstStyle>
            <a:lvl1pPr>
              <a:defRPr>
                <a:solidFill>
                  <a:srgbClr val="0078B5"/>
                </a:solidFill>
              </a:defRPr>
            </a:lvl1pPr>
          </a:lstStyle>
          <a:p>
            <a:r>
              <a:rPr lang="en-US"/>
              <a:t>Click to add title</a:t>
            </a:r>
          </a:p>
        </p:txBody>
      </p:sp>
      <p:sp>
        <p:nvSpPr>
          <p:cNvPr id="14" name="Picture Placeholder 2">
            <a:extLst>
              <a:ext uri="{FF2B5EF4-FFF2-40B4-BE49-F238E27FC236}">
                <a16:creationId xmlns:a16="http://schemas.microsoft.com/office/drawing/2014/main" id="{28442851-BAE7-894C-9580-7E5C183675B5}"/>
              </a:ext>
            </a:extLst>
          </p:cNvPr>
          <p:cNvSpPr>
            <a:spLocks noGrp="1"/>
          </p:cNvSpPr>
          <p:nvPr>
            <p:ph type="pic" idx="16" hasCustomPrompt="1"/>
          </p:nvPr>
        </p:nvSpPr>
        <p:spPr>
          <a:xfrm>
            <a:off x="387644" y="1259839"/>
            <a:ext cx="5614572" cy="2301674"/>
          </a:xfrm>
          <a:prstGeom prst="rect">
            <a:avLst/>
          </a:prstGeom>
          <a:solidFill>
            <a:schemeClr val="bg1">
              <a:lumMod val="85000"/>
            </a:schemeClr>
          </a:solidFill>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Add </a:t>
            </a:r>
          </a:p>
          <a:p>
            <a:r>
              <a:rPr lang="en-US"/>
              <a:t>picture </a:t>
            </a:r>
          </a:p>
          <a:p>
            <a:r>
              <a:rPr lang="en-US"/>
              <a:t>here</a:t>
            </a:r>
          </a:p>
        </p:txBody>
      </p:sp>
      <p:sp>
        <p:nvSpPr>
          <p:cNvPr id="15" name="Picture Placeholder 2">
            <a:extLst>
              <a:ext uri="{FF2B5EF4-FFF2-40B4-BE49-F238E27FC236}">
                <a16:creationId xmlns:a16="http://schemas.microsoft.com/office/drawing/2014/main" id="{FF798F13-5C82-6F49-8839-02FF3E011F0E}"/>
              </a:ext>
            </a:extLst>
          </p:cNvPr>
          <p:cNvSpPr>
            <a:spLocks noGrp="1"/>
          </p:cNvSpPr>
          <p:nvPr>
            <p:ph type="pic" idx="17" hasCustomPrompt="1"/>
          </p:nvPr>
        </p:nvSpPr>
        <p:spPr>
          <a:xfrm>
            <a:off x="387641" y="3750364"/>
            <a:ext cx="5614573" cy="2301674"/>
          </a:xfrm>
          <a:prstGeom prst="rect">
            <a:avLst/>
          </a:prstGeom>
          <a:solidFill>
            <a:schemeClr val="bg1">
              <a:lumMod val="85000"/>
            </a:schemeClr>
          </a:solidFill>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Add </a:t>
            </a:r>
          </a:p>
          <a:p>
            <a:r>
              <a:rPr lang="en-US"/>
              <a:t>picture </a:t>
            </a:r>
          </a:p>
          <a:p>
            <a:r>
              <a:rPr lang="en-US"/>
              <a:t>here</a:t>
            </a:r>
          </a:p>
        </p:txBody>
      </p:sp>
      <p:pic>
        <p:nvPicPr>
          <p:cNvPr id="21" name="Picture 8">
            <a:extLst>
              <a:ext uri="{FF2B5EF4-FFF2-40B4-BE49-F238E27FC236}">
                <a16:creationId xmlns:a16="http://schemas.microsoft.com/office/drawing/2014/main" id="{F7F703DC-014A-514C-B167-D1EE828976B9}"/>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10290681" y="6312441"/>
            <a:ext cx="1240076" cy="310019"/>
          </a:xfrm>
          <a:prstGeom prst="rect">
            <a:avLst/>
          </a:prstGeom>
        </p:spPr>
      </p:pic>
      <p:sp>
        <p:nvSpPr>
          <p:cNvPr id="23" name="Oval 22">
            <a:extLst>
              <a:ext uri="{FF2B5EF4-FFF2-40B4-BE49-F238E27FC236}">
                <a16:creationId xmlns:a16="http://schemas.microsoft.com/office/drawing/2014/main" id="{8D8CBF9B-C757-F84B-AE6B-F2BD9D6E4E4B}"/>
              </a:ext>
            </a:extLst>
          </p:cNvPr>
          <p:cNvSpPr/>
          <p:nvPr/>
        </p:nvSpPr>
        <p:spPr>
          <a:xfrm>
            <a:off x="11736209" y="6312441"/>
            <a:ext cx="274320" cy="2743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lide Number Placeholder 5">
            <a:extLst>
              <a:ext uri="{FF2B5EF4-FFF2-40B4-BE49-F238E27FC236}">
                <a16:creationId xmlns:a16="http://schemas.microsoft.com/office/drawing/2014/main" id="{70606631-BB6A-AB48-9926-ED90990EC582}"/>
              </a:ext>
            </a:extLst>
          </p:cNvPr>
          <p:cNvSpPr>
            <a:spLocks noGrp="1"/>
          </p:cNvSpPr>
          <p:nvPr>
            <p:ph type="sldNum" sz="quarter" idx="4"/>
          </p:nvPr>
        </p:nvSpPr>
        <p:spPr>
          <a:xfrm>
            <a:off x="11686679" y="6331435"/>
            <a:ext cx="373380" cy="236333"/>
          </a:xfrm>
          <a:prstGeom prst="rect">
            <a:avLst/>
          </a:prstGeom>
        </p:spPr>
        <p:txBody>
          <a:bodyPr vert="horz" lIns="91440" tIns="45720" rIns="91440" bIns="45720" rtlCol="0" anchor="ctr"/>
          <a:lstStyle>
            <a:lvl1pPr algn="ctr">
              <a:defRPr sz="1100">
                <a:solidFill>
                  <a:srgbClr val="0078B5"/>
                </a:solidFill>
                <a:latin typeface="Bahnschrift" panose="020B0502040204020203" pitchFamily="34" charset="0"/>
              </a:defRPr>
            </a:lvl1pPr>
          </a:lstStyle>
          <a:p>
            <a:fld id="{8D7FC446-F588-1E49-A4AF-0F7EB71D2C49}" type="slidenum">
              <a:rPr lang="en-US" smtClean="0"/>
              <a:pPr/>
              <a:t>‹#›</a:t>
            </a:fld>
            <a:endParaRPr lang="en-US"/>
          </a:p>
        </p:txBody>
      </p:sp>
    </p:spTree>
    <p:extLst>
      <p:ext uri="{BB962C8B-B14F-4D97-AF65-F5344CB8AC3E}">
        <p14:creationId xmlns:p14="http://schemas.microsoft.com/office/powerpoint/2010/main" val="3427428035"/>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full-picture w/ title 1">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BB46DE2-38E3-B849-8AC7-8276E59B8A7D}"/>
              </a:ext>
            </a:extLst>
          </p:cNvPr>
          <p:cNvSpPr>
            <a:spLocks noGrp="1"/>
          </p:cNvSpPr>
          <p:nvPr>
            <p:ph type="pic" idx="1" hasCustomPrompt="1"/>
          </p:nvPr>
        </p:nvSpPr>
        <p:spPr>
          <a:xfrm>
            <a:off x="0" y="0"/>
            <a:ext cx="12192000" cy="6858001"/>
          </a:xfrm>
          <a:prstGeom prst="rect">
            <a:avLst/>
          </a:prstGeom>
          <a:solidFill>
            <a:schemeClr val="bg1">
              <a:lumMod val="85000"/>
            </a:schemeClr>
          </a:solidFill>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Add </a:t>
            </a:r>
          </a:p>
          <a:p>
            <a:r>
              <a:rPr lang="en-US"/>
              <a:t>picture </a:t>
            </a:r>
          </a:p>
          <a:p>
            <a:r>
              <a:rPr lang="en-US"/>
              <a:t>here</a:t>
            </a:r>
          </a:p>
        </p:txBody>
      </p:sp>
      <p:sp>
        <p:nvSpPr>
          <p:cNvPr id="10" name="Rectangle 9">
            <a:extLst>
              <a:ext uri="{FF2B5EF4-FFF2-40B4-BE49-F238E27FC236}">
                <a16:creationId xmlns:a16="http://schemas.microsoft.com/office/drawing/2014/main" id="{9FD6CC91-6E02-7644-8DC4-8F4A1CEC9144}"/>
              </a:ext>
            </a:extLst>
          </p:cNvPr>
          <p:cNvSpPr/>
          <p:nvPr/>
        </p:nvSpPr>
        <p:spPr>
          <a:xfrm>
            <a:off x="0" y="416406"/>
            <a:ext cx="261257" cy="542382"/>
          </a:xfrm>
          <a:prstGeom prst="rect">
            <a:avLst/>
          </a:prstGeom>
          <a:pattFill prst="wdUpDiag">
            <a:fgClr>
              <a:srgbClr val="0083D4"/>
            </a:fgClr>
            <a:bgClr>
              <a:srgbClr val="0078B5"/>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Bahnschrift" panose="020B0502040204020203" pitchFamily="34" charset="0"/>
            </a:endParaRPr>
          </a:p>
        </p:txBody>
      </p:sp>
      <p:sp>
        <p:nvSpPr>
          <p:cNvPr id="11" name="Freeform 10">
            <a:extLst>
              <a:ext uri="{FF2B5EF4-FFF2-40B4-BE49-F238E27FC236}">
                <a16:creationId xmlns:a16="http://schemas.microsoft.com/office/drawing/2014/main" id="{C081EC62-A291-974F-88E8-B22504E09773}"/>
              </a:ext>
            </a:extLst>
          </p:cNvPr>
          <p:cNvSpPr/>
          <p:nvPr/>
        </p:nvSpPr>
        <p:spPr>
          <a:xfrm>
            <a:off x="10082507" y="6214189"/>
            <a:ext cx="2133474" cy="457201"/>
          </a:xfrm>
          <a:custGeom>
            <a:avLst/>
            <a:gdLst>
              <a:gd name="connsiteX0" fmla="*/ 228600 w 2133474"/>
              <a:gd name="connsiteY0" fmla="*/ 0 h 457201"/>
              <a:gd name="connsiteX1" fmla="*/ 1675826 w 2133474"/>
              <a:gd name="connsiteY1" fmla="*/ 0 h 457201"/>
              <a:gd name="connsiteX2" fmla="*/ 1740062 w 2133474"/>
              <a:gd name="connsiteY2" fmla="*/ 0 h 457201"/>
              <a:gd name="connsiteX3" fmla="*/ 2133474 w 2133474"/>
              <a:gd name="connsiteY3" fmla="*/ 0 h 457201"/>
              <a:gd name="connsiteX4" fmla="*/ 2133474 w 2133474"/>
              <a:gd name="connsiteY4" fmla="*/ 457201 h 457201"/>
              <a:gd name="connsiteX5" fmla="*/ 1675826 w 2133474"/>
              <a:gd name="connsiteY5" fmla="*/ 457201 h 457201"/>
              <a:gd name="connsiteX6" fmla="*/ 1675826 w 2133474"/>
              <a:gd name="connsiteY6" fmla="*/ 457200 h 457201"/>
              <a:gd name="connsiteX7" fmla="*/ 228600 w 2133474"/>
              <a:gd name="connsiteY7" fmla="*/ 457200 h 457201"/>
              <a:gd name="connsiteX8" fmla="*/ 0 w 2133474"/>
              <a:gd name="connsiteY8" fmla="*/ 228600 h 457201"/>
              <a:gd name="connsiteX9" fmla="*/ 228600 w 2133474"/>
              <a:gd name="connsiteY9" fmla="*/ 0 h 45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3474" h="457201">
                <a:moveTo>
                  <a:pt x="228600" y="0"/>
                </a:moveTo>
                <a:lnTo>
                  <a:pt x="1675826" y="0"/>
                </a:lnTo>
                <a:lnTo>
                  <a:pt x="1740062" y="0"/>
                </a:lnTo>
                <a:lnTo>
                  <a:pt x="2133474" y="0"/>
                </a:lnTo>
                <a:lnTo>
                  <a:pt x="2133474" y="457201"/>
                </a:lnTo>
                <a:lnTo>
                  <a:pt x="1675826" y="457201"/>
                </a:lnTo>
                <a:lnTo>
                  <a:pt x="1675826" y="457200"/>
                </a:lnTo>
                <a:lnTo>
                  <a:pt x="228600" y="457200"/>
                </a:lnTo>
                <a:cubicBezTo>
                  <a:pt x="102348" y="457200"/>
                  <a:pt x="0" y="354852"/>
                  <a:pt x="0" y="228600"/>
                </a:cubicBezTo>
                <a:cubicBezTo>
                  <a:pt x="0" y="102348"/>
                  <a:pt x="102348" y="0"/>
                  <a:pt x="228600" y="0"/>
                </a:cubicBezTo>
                <a:close/>
              </a:path>
            </a:pathLst>
          </a:custGeom>
          <a:pattFill prst="wdUpDiag">
            <a:fgClr>
              <a:srgbClr val="0083D4"/>
            </a:fgClr>
            <a:bgClr>
              <a:srgbClr val="0078B5"/>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Bahnschrift" panose="020B0502040204020203" pitchFamily="34" charset="0"/>
            </a:endParaRPr>
          </a:p>
        </p:txBody>
      </p:sp>
      <p:sp>
        <p:nvSpPr>
          <p:cNvPr id="2" name="Title 1">
            <a:extLst>
              <a:ext uri="{FF2B5EF4-FFF2-40B4-BE49-F238E27FC236}">
                <a16:creationId xmlns:a16="http://schemas.microsoft.com/office/drawing/2014/main" id="{6D9A31D0-4D77-3A4A-81E9-6E38DD44E048}"/>
              </a:ext>
            </a:extLst>
          </p:cNvPr>
          <p:cNvSpPr>
            <a:spLocks noGrp="1"/>
          </p:cNvSpPr>
          <p:nvPr>
            <p:ph type="title" hasCustomPrompt="1"/>
          </p:nvPr>
        </p:nvSpPr>
        <p:spPr>
          <a:xfrm>
            <a:off x="375920" y="334647"/>
            <a:ext cx="5270421" cy="710246"/>
          </a:xfrm>
          <a:prstGeom prst="rect">
            <a:avLst/>
          </a:prstGeom>
          <a:solidFill>
            <a:schemeClr val="bg1">
              <a:alpha val="65000"/>
            </a:schemeClr>
          </a:solidFill>
        </p:spPr>
        <p:txBody>
          <a:bodyPr anchor="ctr">
            <a:noAutofit/>
          </a:bodyPr>
          <a:lstStyle>
            <a:lvl1pPr>
              <a:defRPr sz="4000">
                <a:solidFill>
                  <a:srgbClr val="0078B5"/>
                </a:solidFill>
              </a:defRPr>
            </a:lvl1pPr>
          </a:lstStyle>
          <a:p>
            <a:r>
              <a:rPr lang="en-US"/>
              <a:t>Edit Master</a:t>
            </a:r>
          </a:p>
        </p:txBody>
      </p:sp>
      <p:pic>
        <p:nvPicPr>
          <p:cNvPr id="13" name="Picture 8">
            <a:extLst>
              <a:ext uri="{FF2B5EF4-FFF2-40B4-BE49-F238E27FC236}">
                <a16:creationId xmlns:a16="http://schemas.microsoft.com/office/drawing/2014/main" id="{1A37E26C-63F6-9641-951C-9B890FA6D02D}"/>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10290681" y="6312441"/>
            <a:ext cx="1240076" cy="310019"/>
          </a:xfrm>
          <a:prstGeom prst="rect">
            <a:avLst/>
          </a:prstGeom>
        </p:spPr>
      </p:pic>
      <p:sp>
        <p:nvSpPr>
          <p:cNvPr id="14" name="Oval 13">
            <a:extLst>
              <a:ext uri="{FF2B5EF4-FFF2-40B4-BE49-F238E27FC236}">
                <a16:creationId xmlns:a16="http://schemas.microsoft.com/office/drawing/2014/main" id="{C7AAF9A6-CBBA-4440-841B-4578D32EE206}"/>
              </a:ext>
            </a:extLst>
          </p:cNvPr>
          <p:cNvSpPr/>
          <p:nvPr/>
        </p:nvSpPr>
        <p:spPr>
          <a:xfrm>
            <a:off x="11736209" y="6312441"/>
            <a:ext cx="274320" cy="2743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5">
            <a:extLst>
              <a:ext uri="{FF2B5EF4-FFF2-40B4-BE49-F238E27FC236}">
                <a16:creationId xmlns:a16="http://schemas.microsoft.com/office/drawing/2014/main" id="{FBB8B833-BDE9-0A44-864F-D0E93482B09E}"/>
              </a:ext>
            </a:extLst>
          </p:cNvPr>
          <p:cNvSpPr>
            <a:spLocks noGrp="1"/>
          </p:cNvSpPr>
          <p:nvPr>
            <p:ph type="sldNum" sz="quarter" idx="4"/>
          </p:nvPr>
        </p:nvSpPr>
        <p:spPr>
          <a:xfrm>
            <a:off x="11686679" y="6331435"/>
            <a:ext cx="373380" cy="236333"/>
          </a:xfrm>
          <a:prstGeom prst="rect">
            <a:avLst/>
          </a:prstGeom>
        </p:spPr>
        <p:txBody>
          <a:bodyPr vert="horz" lIns="91440" tIns="45720" rIns="91440" bIns="45720" rtlCol="0" anchor="ctr"/>
          <a:lstStyle>
            <a:lvl1pPr algn="ctr">
              <a:defRPr sz="1100">
                <a:solidFill>
                  <a:srgbClr val="0078B5"/>
                </a:solidFill>
                <a:latin typeface="Bahnschrift" panose="020B0502040204020203" pitchFamily="34" charset="0"/>
              </a:defRPr>
            </a:lvl1pPr>
          </a:lstStyle>
          <a:p>
            <a:fld id="{8D7FC446-F588-1E49-A4AF-0F7EB71D2C49}" type="slidenum">
              <a:rPr lang="en-US" smtClean="0"/>
              <a:pPr/>
              <a:t>‹#›</a:t>
            </a:fld>
            <a:endParaRPr lang="en-US"/>
          </a:p>
        </p:txBody>
      </p:sp>
    </p:spTree>
    <p:extLst>
      <p:ext uri="{BB962C8B-B14F-4D97-AF65-F5344CB8AC3E}">
        <p14:creationId xmlns:p14="http://schemas.microsoft.com/office/powerpoint/2010/main" val="2126771855"/>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64314E7-7CC9-C34A-999B-510DD0C4FA76}"/>
              </a:ext>
            </a:extLst>
          </p:cNvPr>
          <p:cNvSpPr/>
          <p:nvPr/>
        </p:nvSpPr>
        <p:spPr>
          <a:xfrm>
            <a:off x="0" y="416406"/>
            <a:ext cx="261257" cy="542382"/>
          </a:xfrm>
          <a:prstGeom prst="rect">
            <a:avLst/>
          </a:prstGeom>
          <a:pattFill prst="wdUpDiag">
            <a:fgClr>
              <a:srgbClr val="0083D4"/>
            </a:fgClr>
            <a:bgClr>
              <a:srgbClr val="0078B5"/>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Bahnschrift" panose="020B0502040204020203" pitchFamily="34" charset="0"/>
            </a:endParaRPr>
          </a:p>
        </p:txBody>
      </p:sp>
      <p:sp>
        <p:nvSpPr>
          <p:cNvPr id="10" name="Freeform 9">
            <a:extLst>
              <a:ext uri="{FF2B5EF4-FFF2-40B4-BE49-F238E27FC236}">
                <a16:creationId xmlns:a16="http://schemas.microsoft.com/office/drawing/2014/main" id="{31407E5E-FDA6-A04C-A8DB-E90AA22231FC}"/>
              </a:ext>
            </a:extLst>
          </p:cNvPr>
          <p:cNvSpPr/>
          <p:nvPr/>
        </p:nvSpPr>
        <p:spPr>
          <a:xfrm>
            <a:off x="10082507" y="6214189"/>
            <a:ext cx="2133474" cy="457201"/>
          </a:xfrm>
          <a:custGeom>
            <a:avLst/>
            <a:gdLst>
              <a:gd name="connsiteX0" fmla="*/ 228600 w 2133474"/>
              <a:gd name="connsiteY0" fmla="*/ 0 h 457201"/>
              <a:gd name="connsiteX1" fmla="*/ 1675826 w 2133474"/>
              <a:gd name="connsiteY1" fmla="*/ 0 h 457201"/>
              <a:gd name="connsiteX2" fmla="*/ 1740062 w 2133474"/>
              <a:gd name="connsiteY2" fmla="*/ 0 h 457201"/>
              <a:gd name="connsiteX3" fmla="*/ 2133474 w 2133474"/>
              <a:gd name="connsiteY3" fmla="*/ 0 h 457201"/>
              <a:gd name="connsiteX4" fmla="*/ 2133474 w 2133474"/>
              <a:gd name="connsiteY4" fmla="*/ 457201 h 457201"/>
              <a:gd name="connsiteX5" fmla="*/ 1675826 w 2133474"/>
              <a:gd name="connsiteY5" fmla="*/ 457201 h 457201"/>
              <a:gd name="connsiteX6" fmla="*/ 1675826 w 2133474"/>
              <a:gd name="connsiteY6" fmla="*/ 457200 h 457201"/>
              <a:gd name="connsiteX7" fmla="*/ 228600 w 2133474"/>
              <a:gd name="connsiteY7" fmla="*/ 457200 h 457201"/>
              <a:gd name="connsiteX8" fmla="*/ 0 w 2133474"/>
              <a:gd name="connsiteY8" fmla="*/ 228600 h 457201"/>
              <a:gd name="connsiteX9" fmla="*/ 228600 w 2133474"/>
              <a:gd name="connsiteY9" fmla="*/ 0 h 45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3474" h="457201">
                <a:moveTo>
                  <a:pt x="228600" y="0"/>
                </a:moveTo>
                <a:lnTo>
                  <a:pt x="1675826" y="0"/>
                </a:lnTo>
                <a:lnTo>
                  <a:pt x="1740062" y="0"/>
                </a:lnTo>
                <a:lnTo>
                  <a:pt x="2133474" y="0"/>
                </a:lnTo>
                <a:lnTo>
                  <a:pt x="2133474" y="457201"/>
                </a:lnTo>
                <a:lnTo>
                  <a:pt x="1675826" y="457201"/>
                </a:lnTo>
                <a:lnTo>
                  <a:pt x="1675826" y="457200"/>
                </a:lnTo>
                <a:lnTo>
                  <a:pt x="228600" y="457200"/>
                </a:lnTo>
                <a:cubicBezTo>
                  <a:pt x="102348" y="457200"/>
                  <a:pt x="0" y="354852"/>
                  <a:pt x="0" y="228600"/>
                </a:cubicBezTo>
                <a:cubicBezTo>
                  <a:pt x="0" y="102348"/>
                  <a:pt x="102348" y="0"/>
                  <a:pt x="228600" y="0"/>
                </a:cubicBezTo>
                <a:close/>
              </a:path>
            </a:pathLst>
          </a:custGeom>
          <a:pattFill prst="wdUpDiag">
            <a:fgClr>
              <a:srgbClr val="0083D4"/>
            </a:fgClr>
            <a:bgClr>
              <a:srgbClr val="0078B5"/>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Bahnschrift" panose="020B0502040204020203" pitchFamily="34" charset="0"/>
            </a:endParaRPr>
          </a:p>
        </p:txBody>
      </p:sp>
      <p:sp>
        <p:nvSpPr>
          <p:cNvPr id="11" name="Title 1">
            <a:extLst>
              <a:ext uri="{FF2B5EF4-FFF2-40B4-BE49-F238E27FC236}">
                <a16:creationId xmlns:a16="http://schemas.microsoft.com/office/drawing/2014/main" id="{152C7793-ECF6-244F-96E2-A4924396858C}"/>
              </a:ext>
            </a:extLst>
          </p:cNvPr>
          <p:cNvSpPr>
            <a:spLocks noGrp="1"/>
          </p:cNvSpPr>
          <p:nvPr>
            <p:ph type="title" hasCustomPrompt="1"/>
          </p:nvPr>
        </p:nvSpPr>
        <p:spPr>
          <a:xfrm>
            <a:off x="386080" y="334646"/>
            <a:ext cx="11430000" cy="710246"/>
          </a:xfrm>
          <a:prstGeom prst="rect">
            <a:avLst/>
          </a:prstGeom>
        </p:spPr>
        <p:txBody>
          <a:bodyPr anchor="ctr"/>
          <a:lstStyle>
            <a:lvl1pPr>
              <a:defRPr>
                <a:solidFill>
                  <a:srgbClr val="0078B5"/>
                </a:solidFill>
              </a:defRPr>
            </a:lvl1pPr>
          </a:lstStyle>
          <a:p>
            <a:r>
              <a:rPr lang="en-US"/>
              <a:t>Click to add title</a:t>
            </a:r>
          </a:p>
        </p:txBody>
      </p:sp>
      <p:pic>
        <p:nvPicPr>
          <p:cNvPr id="13" name="Picture 8">
            <a:extLst>
              <a:ext uri="{FF2B5EF4-FFF2-40B4-BE49-F238E27FC236}">
                <a16:creationId xmlns:a16="http://schemas.microsoft.com/office/drawing/2014/main" id="{320F88D2-ACD9-E94D-A553-C4AF13452AA8}"/>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10290681" y="6312441"/>
            <a:ext cx="1240076" cy="310019"/>
          </a:xfrm>
          <a:prstGeom prst="rect">
            <a:avLst/>
          </a:prstGeom>
        </p:spPr>
      </p:pic>
      <p:sp>
        <p:nvSpPr>
          <p:cNvPr id="14" name="Oval 13">
            <a:extLst>
              <a:ext uri="{FF2B5EF4-FFF2-40B4-BE49-F238E27FC236}">
                <a16:creationId xmlns:a16="http://schemas.microsoft.com/office/drawing/2014/main" id="{091C2358-A7F9-3040-97B2-1E4C228EDD21}"/>
              </a:ext>
            </a:extLst>
          </p:cNvPr>
          <p:cNvSpPr/>
          <p:nvPr/>
        </p:nvSpPr>
        <p:spPr>
          <a:xfrm>
            <a:off x="11736209" y="6312441"/>
            <a:ext cx="274320" cy="2743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5">
            <a:extLst>
              <a:ext uri="{FF2B5EF4-FFF2-40B4-BE49-F238E27FC236}">
                <a16:creationId xmlns:a16="http://schemas.microsoft.com/office/drawing/2014/main" id="{6D767E7D-D067-8149-8E99-D30442F81CEE}"/>
              </a:ext>
            </a:extLst>
          </p:cNvPr>
          <p:cNvSpPr>
            <a:spLocks noGrp="1"/>
          </p:cNvSpPr>
          <p:nvPr>
            <p:ph type="sldNum" sz="quarter" idx="4"/>
          </p:nvPr>
        </p:nvSpPr>
        <p:spPr>
          <a:xfrm>
            <a:off x="11686679" y="6331435"/>
            <a:ext cx="373380" cy="236333"/>
          </a:xfrm>
          <a:prstGeom prst="rect">
            <a:avLst/>
          </a:prstGeom>
        </p:spPr>
        <p:txBody>
          <a:bodyPr vert="horz" lIns="91440" tIns="45720" rIns="91440" bIns="45720" rtlCol="0" anchor="ctr"/>
          <a:lstStyle>
            <a:lvl1pPr algn="ctr">
              <a:defRPr sz="1100">
                <a:solidFill>
                  <a:srgbClr val="0078B5"/>
                </a:solidFill>
                <a:latin typeface="Bahnschrift" panose="020B0502040204020203" pitchFamily="34" charset="0"/>
              </a:defRPr>
            </a:lvl1pPr>
          </a:lstStyle>
          <a:p>
            <a:fld id="{8D7FC446-F588-1E49-A4AF-0F7EB71D2C49}" type="slidenum">
              <a:rPr lang="en-US" smtClean="0"/>
              <a:pPr/>
              <a:t>‹#›</a:t>
            </a:fld>
            <a:endParaRPr lang="en-US"/>
          </a:p>
        </p:txBody>
      </p:sp>
    </p:spTree>
    <p:extLst>
      <p:ext uri="{BB962C8B-B14F-4D97-AF65-F5344CB8AC3E}">
        <p14:creationId xmlns:p14="http://schemas.microsoft.com/office/powerpoint/2010/main" val="179822103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Blank 1">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6F30EEE4-4E8F-DB49-A819-B8F604AAD331}"/>
              </a:ext>
            </a:extLst>
          </p:cNvPr>
          <p:cNvSpPr/>
          <p:nvPr/>
        </p:nvSpPr>
        <p:spPr>
          <a:xfrm>
            <a:off x="10082507" y="6214189"/>
            <a:ext cx="2133474" cy="457201"/>
          </a:xfrm>
          <a:custGeom>
            <a:avLst/>
            <a:gdLst>
              <a:gd name="connsiteX0" fmla="*/ 228600 w 2133474"/>
              <a:gd name="connsiteY0" fmla="*/ 0 h 457201"/>
              <a:gd name="connsiteX1" fmla="*/ 1675826 w 2133474"/>
              <a:gd name="connsiteY1" fmla="*/ 0 h 457201"/>
              <a:gd name="connsiteX2" fmla="*/ 1740062 w 2133474"/>
              <a:gd name="connsiteY2" fmla="*/ 0 h 457201"/>
              <a:gd name="connsiteX3" fmla="*/ 2133474 w 2133474"/>
              <a:gd name="connsiteY3" fmla="*/ 0 h 457201"/>
              <a:gd name="connsiteX4" fmla="*/ 2133474 w 2133474"/>
              <a:gd name="connsiteY4" fmla="*/ 457201 h 457201"/>
              <a:gd name="connsiteX5" fmla="*/ 1675826 w 2133474"/>
              <a:gd name="connsiteY5" fmla="*/ 457201 h 457201"/>
              <a:gd name="connsiteX6" fmla="*/ 1675826 w 2133474"/>
              <a:gd name="connsiteY6" fmla="*/ 457200 h 457201"/>
              <a:gd name="connsiteX7" fmla="*/ 228600 w 2133474"/>
              <a:gd name="connsiteY7" fmla="*/ 457200 h 457201"/>
              <a:gd name="connsiteX8" fmla="*/ 0 w 2133474"/>
              <a:gd name="connsiteY8" fmla="*/ 228600 h 457201"/>
              <a:gd name="connsiteX9" fmla="*/ 228600 w 2133474"/>
              <a:gd name="connsiteY9" fmla="*/ 0 h 45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3474" h="457201">
                <a:moveTo>
                  <a:pt x="228600" y="0"/>
                </a:moveTo>
                <a:lnTo>
                  <a:pt x="1675826" y="0"/>
                </a:lnTo>
                <a:lnTo>
                  <a:pt x="1740062" y="0"/>
                </a:lnTo>
                <a:lnTo>
                  <a:pt x="2133474" y="0"/>
                </a:lnTo>
                <a:lnTo>
                  <a:pt x="2133474" y="457201"/>
                </a:lnTo>
                <a:lnTo>
                  <a:pt x="1675826" y="457201"/>
                </a:lnTo>
                <a:lnTo>
                  <a:pt x="1675826" y="457200"/>
                </a:lnTo>
                <a:lnTo>
                  <a:pt x="228600" y="457200"/>
                </a:lnTo>
                <a:cubicBezTo>
                  <a:pt x="102348" y="457200"/>
                  <a:pt x="0" y="354852"/>
                  <a:pt x="0" y="228600"/>
                </a:cubicBezTo>
                <a:cubicBezTo>
                  <a:pt x="0" y="102348"/>
                  <a:pt x="102348" y="0"/>
                  <a:pt x="228600" y="0"/>
                </a:cubicBezTo>
                <a:close/>
              </a:path>
            </a:pathLst>
          </a:custGeom>
          <a:pattFill prst="wdUpDiag">
            <a:fgClr>
              <a:srgbClr val="0083D4"/>
            </a:fgClr>
            <a:bgClr>
              <a:srgbClr val="0078B5"/>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Bahnschrift" panose="020B0502040204020203" pitchFamily="34" charset="0"/>
            </a:endParaRPr>
          </a:p>
        </p:txBody>
      </p:sp>
      <p:pic>
        <p:nvPicPr>
          <p:cNvPr id="10" name="Picture 8">
            <a:extLst>
              <a:ext uri="{FF2B5EF4-FFF2-40B4-BE49-F238E27FC236}">
                <a16:creationId xmlns:a16="http://schemas.microsoft.com/office/drawing/2014/main" id="{26F09DE9-C1D1-3F47-A9C4-375E8C07F724}"/>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10290681" y="6312441"/>
            <a:ext cx="1240076" cy="310019"/>
          </a:xfrm>
          <a:prstGeom prst="rect">
            <a:avLst/>
          </a:prstGeom>
        </p:spPr>
      </p:pic>
      <p:sp>
        <p:nvSpPr>
          <p:cNvPr id="11" name="Oval 10">
            <a:extLst>
              <a:ext uri="{FF2B5EF4-FFF2-40B4-BE49-F238E27FC236}">
                <a16:creationId xmlns:a16="http://schemas.microsoft.com/office/drawing/2014/main" id="{D29467CF-36DB-4B4F-A17C-71955183CFFA}"/>
              </a:ext>
            </a:extLst>
          </p:cNvPr>
          <p:cNvSpPr/>
          <p:nvPr/>
        </p:nvSpPr>
        <p:spPr>
          <a:xfrm>
            <a:off x="11736209" y="6312441"/>
            <a:ext cx="274320" cy="2743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6D7D639-E472-424D-903A-F1EA38B4468F}"/>
              </a:ext>
            </a:extLst>
          </p:cNvPr>
          <p:cNvSpPr>
            <a:spLocks noGrp="1"/>
          </p:cNvSpPr>
          <p:nvPr>
            <p:ph type="sldNum" sz="quarter" idx="4"/>
          </p:nvPr>
        </p:nvSpPr>
        <p:spPr>
          <a:xfrm>
            <a:off x="11686679" y="6331435"/>
            <a:ext cx="373380" cy="236333"/>
          </a:xfrm>
          <a:prstGeom prst="rect">
            <a:avLst/>
          </a:prstGeom>
        </p:spPr>
        <p:txBody>
          <a:bodyPr vert="horz" lIns="91440" tIns="45720" rIns="91440" bIns="45720" rtlCol="0" anchor="ctr"/>
          <a:lstStyle>
            <a:lvl1pPr algn="ctr">
              <a:defRPr sz="1100">
                <a:solidFill>
                  <a:srgbClr val="0078B5"/>
                </a:solidFill>
                <a:latin typeface="Bahnschrift" panose="020B0502040204020203" pitchFamily="34" charset="0"/>
              </a:defRPr>
            </a:lvl1pPr>
          </a:lstStyle>
          <a:p>
            <a:fld id="{8D7FC446-F588-1E49-A4AF-0F7EB71D2C49}" type="slidenum">
              <a:rPr lang="en-US" smtClean="0"/>
              <a:pPr/>
              <a:t>‹#›</a:t>
            </a:fld>
            <a:endParaRPr lang="en-US"/>
          </a:p>
        </p:txBody>
      </p:sp>
    </p:spTree>
    <p:extLst>
      <p:ext uri="{BB962C8B-B14F-4D97-AF65-F5344CB8AC3E}">
        <p14:creationId xmlns:p14="http://schemas.microsoft.com/office/powerpoint/2010/main" val="203208789"/>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losing">
    <p:bg>
      <p:bgPr>
        <a:pattFill prst="wdUpDiag">
          <a:fgClr>
            <a:srgbClr val="0083D4"/>
          </a:fgClr>
          <a:bgClr>
            <a:srgbClr val="0078B5"/>
          </a:bgClr>
        </a:patt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A608028-1CB1-6F4B-9AF9-37896BD97751}"/>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4856675" y="2153284"/>
            <a:ext cx="2478650" cy="619662"/>
          </a:xfrm>
          <a:prstGeom prst="rect">
            <a:avLst/>
          </a:prstGeom>
        </p:spPr>
      </p:pic>
      <p:sp>
        <p:nvSpPr>
          <p:cNvPr id="3" name="TextBox 2">
            <a:extLst>
              <a:ext uri="{FF2B5EF4-FFF2-40B4-BE49-F238E27FC236}">
                <a16:creationId xmlns:a16="http://schemas.microsoft.com/office/drawing/2014/main" id="{D9356F39-34B6-3A46-B5C1-BA21F7BEB062}"/>
              </a:ext>
            </a:extLst>
          </p:cNvPr>
          <p:cNvSpPr txBox="1"/>
          <p:nvPr/>
        </p:nvSpPr>
        <p:spPr>
          <a:xfrm>
            <a:off x="2791691" y="3262740"/>
            <a:ext cx="6608618" cy="1323439"/>
          </a:xfrm>
          <a:prstGeom prst="rect">
            <a:avLst/>
          </a:prstGeom>
          <a:noFill/>
        </p:spPr>
        <p:txBody>
          <a:bodyPr wrap="square" rtlCol="0">
            <a:spAutoFit/>
          </a:bodyPr>
          <a:lstStyle/>
          <a:p>
            <a:pPr algn="ctr"/>
            <a:r>
              <a:rPr lang="en-US" sz="8000" b="1" i="0">
                <a:solidFill>
                  <a:schemeClr val="bg1"/>
                </a:solidFill>
                <a:latin typeface="Bahnschrift" panose="020B0502040204020203" pitchFamily="34" charset="0"/>
              </a:rPr>
              <a:t>Thank you!</a:t>
            </a:r>
          </a:p>
        </p:txBody>
      </p:sp>
    </p:spTree>
    <p:extLst>
      <p:ext uri="{BB962C8B-B14F-4D97-AF65-F5344CB8AC3E}">
        <p14:creationId xmlns:p14="http://schemas.microsoft.com/office/powerpoint/2010/main" val="4282241698"/>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ustom Closing">
    <p:bg>
      <p:bgPr>
        <a:pattFill prst="wdUpDiag">
          <a:fgClr>
            <a:srgbClr val="0083D4"/>
          </a:fgClr>
          <a:bgClr>
            <a:srgbClr val="0078B5"/>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2AD46-D549-3741-A710-62A5B54CAFCD}"/>
              </a:ext>
            </a:extLst>
          </p:cNvPr>
          <p:cNvSpPr>
            <a:spLocks noGrp="1"/>
          </p:cNvSpPr>
          <p:nvPr>
            <p:ph type="ctrTitle" hasCustomPrompt="1"/>
          </p:nvPr>
        </p:nvSpPr>
        <p:spPr>
          <a:xfrm>
            <a:off x="1524000" y="3262740"/>
            <a:ext cx="9144000" cy="1816768"/>
          </a:xfrm>
          <a:prstGeom prst="rect">
            <a:avLst/>
          </a:prstGeom>
        </p:spPr>
        <p:txBody>
          <a:bodyPr anchor="t"/>
          <a:lstStyle>
            <a:lvl1pPr algn="ctr">
              <a:defRPr sz="8000">
                <a:solidFill>
                  <a:schemeClr val="bg1"/>
                </a:solidFill>
              </a:defRPr>
            </a:lvl1pPr>
          </a:lstStyle>
          <a:p>
            <a:r>
              <a:rPr lang="en-US"/>
              <a:t>Custom closing</a:t>
            </a:r>
          </a:p>
        </p:txBody>
      </p:sp>
      <p:pic>
        <p:nvPicPr>
          <p:cNvPr id="5" name="Picture 3">
            <a:extLst>
              <a:ext uri="{FF2B5EF4-FFF2-40B4-BE49-F238E27FC236}">
                <a16:creationId xmlns:a16="http://schemas.microsoft.com/office/drawing/2014/main" id="{86F17652-DA3F-794F-9C8F-D477BE44905F}"/>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4856675" y="2153284"/>
            <a:ext cx="2478650" cy="619662"/>
          </a:xfrm>
          <a:prstGeom prst="rect">
            <a:avLst/>
          </a:prstGeom>
        </p:spPr>
      </p:pic>
    </p:spTree>
    <p:extLst>
      <p:ext uri="{BB962C8B-B14F-4D97-AF65-F5344CB8AC3E}">
        <p14:creationId xmlns:p14="http://schemas.microsoft.com/office/powerpoint/2010/main" val="1451095591"/>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w/ subhead">
    <p:bg>
      <p:bgPr>
        <a:pattFill prst="wdUpDiag">
          <a:fgClr>
            <a:srgbClr val="0083D4"/>
          </a:fgClr>
          <a:bgClr>
            <a:srgbClr val="0078B5"/>
          </a:bgClr>
        </a:patt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64C61B3-416E-054D-9E1C-BC5165D90199}"/>
              </a:ext>
            </a:extLst>
          </p:cNvPr>
          <p:cNvSpPr>
            <a:spLocks noGrp="1"/>
          </p:cNvSpPr>
          <p:nvPr>
            <p:ph type="title" hasCustomPrompt="1"/>
          </p:nvPr>
        </p:nvSpPr>
        <p:spPr>
          <a:xfrm>
            <a:off x="827483" y="1207042"/>
            <a:ext cx="10519966" cy="2757760"/>
          </a:xfrm>
          <a:prstGeom prst="rect">
            <a:avLst/>
          </a:prstGeom>
        </p:spPr>
        <p:txBody>
          <a:bodyPr anchor="b"/>
          <a:lstStyle>
            <a:lvl1pPr algn="ctr">
              <a:defRPr sz="6000">
                <a:solidFill>
                  <a:schemeClr val="bg1"/>
                </a:solidFill>
              </a:defRPr>
            </a:lvl1pPr>
          </a:lstStyle>
          <a:p>
            <a:r>
              <a:rPr lang="en-US"/>
              <a:t>Cover Title (Option 2)</a:t>
            </a:r>
            <a:br>
              <a:rPr lang="en-US"/>
            </a:br>
            <a:r>
              <a:rPr lang="en-US"/>
              <a:t>Click to Add Text</a:t>
            </a:r>
          </a:p>
        </p:txBody>
      </p:sp>
      <p:sp>
        <p:nvSpPr>
          <p:cNvPr id="9" name="Text Placeholder 2">
            <a:extLst>
              <a:ext uri="{FF2B5EF4-FFF2-40B4-BE49-F238E27FC236}">
                <a16:creationId xmlns:a16="http://schemas.microsoft.com/office/drawing/2014/main" id="{6B0927B1-5473-7E4D-80CD-D60397B0E114}"/>
              </a:ext>
            </a:extLst>
          </p:cNvPr>
          <p:cNvSpPr>
            <a:spLocks noGrp="1"/>
          </p:cNvSpPr>
          <p:nvPr>
            <p:ph type="body" idx="1"/>
          </p:nvPr>
        </p:nvSpPr>
        <p:spPr>
          <a:xfrm>
            <a:off x="838200" y="4143264"/>
            <a:ext cx="10515600" cy="1500187"/>
          </a:xfrm>
          <a:prstGeom prst="rect">
            <a:avLst/>
          </a:prstGeo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cxnSp>
        <p:nvCxnSpPr>
          <p:cNvPr id="10" name="Straight Connector 9">
            <a:extLst>
              <a:ext uri="{FF2B5EF4-FFF2-40B4-BE49-F238E27FC236}">
                <a16:creationId xmlns:a16="http://schemas.microsoft.com/office/drawing/2014/main" id="{D9028B50-4F98-A24F-ADDD-EEF7BD91A313}"/>
              </a:ext>
            </a:extLst>
          </p:cNvPr>
          <p:cNvCxnSpPr/>
          <p:nvPr/>
        </p:nvCxnSpPr>
        <p:spPr>
          <a:xfrm>
            <a:off x="838200" y="4060280"/>
            <a:ext cx="1050925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4">
            <a:extLst>
              <a:ext uri="{FF2B5EF4-FFF2-40B4-BE49-F238E27FC236}">
                <a16:creationId xmlns:a16="http://schemas.microsoft.com/office/drawing/2014/main" id="{06C7B3A4-D139-8141-B14B-C354073C80D3}"/>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4784266" y="685074"/>
            <a:ext cx="2623467" cy="655866"/>
          </a:xfrm>
          <a:prstGeom prst="rect">
            <a:avLst/>
          </a:prstGeom>
        </p:spPr>
      </p:pic>
      <p:sp>
        <p:nvSpPr>
          <p:cNvPr id="3" name="Text Placeholder 2">
            <a:extLst>
              <a:ext uri="{FF2B5EF4-FFF2-40B4-BE49-F238E27FC236}">
                <a16:creationId xmlns:a16="http://schemas.microsoft.com/office/drawing/2014/main" id="{3F93F901-FA23-E547-A003-9B962C65FAB2}"/>
              </a:ext>
            </a:extLst>
          </p:cNvPr>
          <p:cNvSpPr>
            <a:spLocks noGrp="1"/>
          </p:cNvSpPr>
          <p:nvPr>
            <p:ph type="body" sz="quarter" idx="10" hasCustomPrompt="1"/>
          </p:nvPr>
        </p:nvSpPr>
        <p:spPr>
          <a:xfrm>
            <a:off x="3752254" y="5936388"/>
            <a:ext cx="4670425" cy="473075"/>
          </a:xfrm>
          <a:prstGeom prst="rect">
            <a:avLst/>
          </a:prstGeom>
        </p:spPr>
        <p:txBody>
          <a:bodyPr anchor="ctr"/>
          <a:lstStyle>
            <a:lvl1pPr marL="0" indent="0" algn="ctr">
              <a:buFontTx/>
              <a:buNone/>
              <a:defRPr sz="1800" b="0">
                <a:solidFill>
                  <a:schemeClr val="bg1"/>
                </a:solidFill>
              </a:defRPr>
            </a:lvl1pPr>
          </a:lstStyle>
          <a:p>
            <a:pPr lvl="0"/>
            <a:r>
              <a:rPr lang="en-US"/>
              <a:t>Presentation Date (optional)</a:t>
            </a:r>
          </a:p>
        </p:txBody>
      </p:sp>
    </p:spTree>
    <p:extLst>
      <p:ext uri="{BB962C8B-B14F-4D97-AF65-F5344CB8AC3E}">
        <p14:creationId xmlns:p14="http://schemas.microsoft.com/office/powerpoint/2010/main" val="1047291058"/>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EB1FC-403A-9F4E-B95F-3B6DE76B0539}"/>
              </a:ext>
            </a:extLst>
          </p:cNvPr>
          <p:cNvSpPr>
            <a:spLocks noGrp="1"/>
          </p:cNvSpPr>
          <p:nvPr>
            <p:ph type="title" hasCustomPrompt="1"/>
          </p:nvPr>
        </p:nvSpPr>
        <p:spPr>
          <a:xfrm>
            <a:off x="386080" y="334646"/>
            <a:ext cx="11430000" cy="710246"/>
          </a:xfrm>
          <a:prstGeom prst="rect">
            <a:avLst/>
          </a:prstGeom>
        </p:spPr>
        <p:txBody>
          <a:bodyPr anchor="ctr"/>
          <a:lstStyle>
            <a:lvl1pPr>
              <a:defRPr>
                <a:solidFill>
                  <a:srgbClr val="0078B5"/>
                </a:solidFill>
              </a:defRPr>
            </a:lvl1pPr>
          </a:lstStyle>
          <a:p>
            <a:r>
              <a:rPr lang="en-US"/>
              <a:t>Click to add title</a:t>
            </a:r>
          </a:p>
        </p:txBody>
      </p:sp>
      <p:sp>
        <p:nvSpPr>
          <p:cNvPr id="3" name="Content Placeholder 2">
            <a:extLst>
              <a:ext uri="{FF2B5EF4-FFF2-40B4-BE49-F238E27FC236}">
                <a16:creationId xmlns:a16="http://schemas.microsoft.com/office/drawing/2014/main" id="{A2F911E8-1B94-E448-A9A2-39B306EB4220}"/>
              </a:ext>
            </a:extLst>
          </p:cNvPr>
          <p:cNvSpPr>
            <a:spLocks noGrp="1"/>
          </p:cNvSpPr>
          <p:nvPr>
            <p:ph idx="1"/>
          </p:nvPr>
        </p:nvSpPr>
        <p:spPr>
          <a:xfrm>
            <a:off x="386080" y="1259840"/>
            <a:ext cx="11430000" cy="48333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D54E3812-0330-C744-B0AF-9A2432076ACC}"/>
              </a:ext>
            </a:extLst>
          </p:cNvPr>
          <p:cNvSpPr/>
          <p:nvPr/>
        </p:nvSpPr>
        <p:spPr>
          <a:xfrm>
            <a:off x="0" y="416406"/>
            <a:ext cx="261257" cy="542382"/>
          </a:xfrm>
          <a:prstGeom prst="rect">
            <a:avLst/>
          </a:prstGeom>
          <a:pattFill prst="wdUpDiag">
            <a:fgClr>
              <a:srgbClr val="0083D4"/>
            </a:fgClr>
            <a:bgClr>
              <a:srgbClr val="0078B5"/>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Bahnschrift" panose="020B0502040204020203" pitchFamily="34" charset="0"/>
            </a:endParaRPr>
          </a:p>
        </p:txBody>
      </p:sp>
      <p:sp>
        <p:nvSpPr>
          <p:cNvPr id="8" name="Freeform 7">
            <a:extLst>
              <a:ext uri="{FF2B5EF4-FFF2-40B4-BE49-F238E27FC236}">
                <a16:creationId xmlns:a16="http://schemas.microsoft.com/office/drawing/2014/main" id="{003F4720-40F5-2147-94F2-B1F091E6C1B6}"/>
              </a:ext>
            </a:extLst>
          </p:cNvPr>
          <p:cNvSpPr/>
          <p:nvPr/>
        </p:nvSpPr>
        <p:spPr>
          <a:xfrm>
            <a:off x="10082507" y="6214189"/>
            <a:ext cx="2133474" cy="457201"/>
          </a:xfrm>
          <a:custGeom>
            <a:avLst/>
            <a:gdLst>
              <a:gd name="connsiteX0" fmla="*/ 228600 w 2133474"/>
              <a:gd name="connsiteY0" fmla="*/ 0 h 457201"/>
              <a:gd name="connsiteX1" fmla="*/ 1675826 w 2133474"/>
              <a:gd name="connsiteY1" fmla="*/ 0 h 457201"/>
              <a:gd name="connsiteX2" fmla="*/ 1740062 w 2133474"/>
              <a:gd name="connsiteY2" fmla="*/ 0 h 457201"/>
              <a:gd name="connsiteX3" fmla="*/ 2133474 w 2133474"/>
              <a:gd name="connsiteY3" fmla="*/ 0 h 457201"/>
              <a:gd name="connsiteX4" fmla="*/ 2133474 w 2133474"/>
              <a:gd name="connsiteY4" fmla="*/ 457201 h 457201"/>
              <a:gd name="connsiteX5" fmla="*/ 1675826 w 2133474"/>
              <a:gd name="connsiteY5" fmla="*/ 457201 h 457201"/>
              <a:gd name="connsiteX6" fmla="*/ 1675826 w 2133474"/>
              <a:gd name="connsiteY6" fmla="*/ 457200 h 457201"/>
              <a:gd name="connsiteX7" fmla="*/ 228600 w 2133474"/>
              <a:gd name="connsiteY7" fmla="*/ 457200 h 457201"/>
              <a:gd name="connsiteX8" fmla="*/ 0 w 2133474"/>
              <a:gd name="connsiteY8" fmla="*/ 228600 h 457201"/>
              <a:gd name="connsiteX9" fmla="*/ 228600 w 2133474"/>
              <a:gd name="connsiteY9" fmla="*/ 0 h 45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3474" h="457201">
                <a:moveTo>
                  <a:pt x="228600" y="0"/>
                </a:moveTo>
                <a:lnTo>
                  <a:pt x="1675826" y="0"/>
                </a:lnTo>
                <a:lnTo>
                  <a:pt x="1740062" y="0"/>
                </a:lnTo>
                <a:lnTo>
                  <a:pt x="2133474" y="0"/>
                </a:lnTo>
                <a:lnTo>
                  <a:pt x="2133474" y="457201"/>
                </a:lnTo>
                <a:lnTo>
                  <a:pt x="1675826" y="457201"/>
                </a:lnTo>
                <a:lnTo>
                  <a:pt x="1675826" y="457200"/>
                </a:lnTo>
                <a:lnTo>
                  <a:pt x="228600" y="457200"/>
                </a:lnTo>
                <a:cubicBezTo>
                  <a:pt x="102348" y="457200"/>
                  <a:pt x="0" y="354852"/>
                  <a:pt x="0" y="228600"/>
                </a:cubicBezTo>
                <a:cubicBezTo>
                  <a:pt x="0" y="102348"/>
                  <a:pt x="102348" y="0"/>
                  <a:pt x="228600" y="0"/>
                </a:cubicBezTo>
                <a:close/>
              </a:path>
            </a:pathLst>
          </a:custGeom>
          <a:pattFill prst="wdUpDiag">
            <a:fgClr>
              <a:srgbClr val="0083D4"/>
            </a:fgClr>
            <a:bgClr>
              <a:srgbClr val="0078B5"/>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Bahnschrift" panose="020B0502040204020203" pitchFamily="34" charset="0"/>
            </a:endParaRPr>
          </a:p>
        </p:txBody>
      </p:sp>
      <p:pic>
        <p:nvPicPr>
          <p:cNvPr id="9" name="Picture 8">
            <a:extLst>
              <a:ext uri="{FF2B5EF4-FFF2-40B4-BE49-F238E27FC236}">
                <a16:creationId xmlns:a16="http://schemas.microsoft.com/office/drawing/2014/main" id="{1E8D2A03-AB07-294B-8F4E-14D07C5E79D2}"/>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10290681" y="6312441"/>
            <a:ext cx="1240076" cy="310019"/>
          </a:xfrm>
          <a:prstGeom prst="rect">
            <a:avLst/>
          </a:prstGeom>
        </p:spPr>
      </p:pic>
      <p:sp>
        <p:nvSpPr>
          <p:cNvPr id="11" name="Oval 10">
            <a:extLst>
              <a:ext uri="{FF2B5EF4-FFF2-40B4-BE49-F238E27FC236}">
                <a16:creationId xmlns:a16="http://schemas.microsoft.com/office/drawing/2014/main" id="{36484C10-8E41-F848-99A2-1A12B979E563}"/>
              </a:ext>
            </a:extLst>
          </p:cNvPr>
          <p:cNvSpPr/>
          <p:nvPr/>
        </p:nvSpPr>
        <p:spPr>
          <a:xfrm>
            <a:off x="11736209" y="6312441"/>
            <a:ext cx="274320" cy="2743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5">
            <a:extLst>
              <a:ext uri="{FF2B5EF4-FFF2-40B4-BE49-F238E27FC236}">
                <a16:creationId xmlns:a16="http://schemas.microsoft.com/office/drawing/2014/main" id="{EFF7C8D3-985A-284D-8F92-2569CF8C436F}"/>
              </a:ext>
            </a:extLst>
          </p:cNvPr>
          <p:cNvSpPr>
            <a:spLocks noGrp="1"/>
          </p:cNvSpPr>
          <p:nvPr>
            <p:ph type="sldNum" sz="quarter" idx="4"/>
          </p:nvPr>
        </p:nvSpPr>
        <p:spPr>
          <a:xfrm>
            <a:off x="11686679" y="6331435"/>
            <a:ext cx="373380" cy="236333"/>
          </a:xfrm>
          <a:prstGeom prst="rect">
            <a:avLst/>
          </a:prstGeom>
        </p:spPr>
        <p:txBody>
          <a:bodyPr vert="horz" lIns="91440" tIns="45720" rIns="91440" bIns="45720" rtlCol="0" anchor="ctr"/>
          <a:lstStyle>
            <a:lvl1pPr algn="ctr">
              <a:defRPr sz="1100">
                <a:solidFill>
                  <a:srgbClr val="0078B5"/>
                </a:solidFill>
                <a:latin typeface="Bahnschrift" panose="020B0502040204020203" pitchFamily="34" charset="0"/>
              </a:defRPr>
            </a:lvl1pPr>
          </a:lstStyle>
          <a:p>
            <a:fld id="{8D7FC446-F588-1E49-A4AF-0F7EB71D2C49}" type="slidenum">
              <a:rPr lang="en-US" smtClean="0"/>
              <a:pPr/>
              <a:t>‹#›</a:t>
            </a:fld>
            <a:endParaRPr lang="en-US"/>
          </a:p>
        </p:txBody>
      </p:sp>
    </p:spTree>
    <p:extLst>
      <p:ext uri="{BB962C8B-B14F-4D97-AF65-F5344CB8AC3E}">
        <p14:creationId xmlns:p14="http://schemas.microsoft.com/office/powerpoint/2010/main" val="1685437739"/>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E86A7-E069-C747-AAA3-8F5BFFBB4084}"/>
              </a:ext>
            </a:extLst>
          </p:cNvPr>
          <p:cNvSpPr>
            <a:spLocks noGrp="1"/>
          </p:cNvSpPr>
          <p:nvPr>
            <p:ph type="title" hasCustomPrompt="1"/>
          </p:nvPr>
        </p:nvSpPr>
        <p:spPr>
          <a:xfrm>
            <a:off x="851548" y="2326476"/>
            <a:ext cx="10519966" cy="2205047"/>
          </a:xfrm>
          <a:prstGeom prst="rect">
            <a:avLst/>
          </a:prstGeom>
        </p:spPr>
        <p:txBody>
          <a:bodyPr anchor="ctr"/>
          <a:lstStyle>
            <a:lvl1pPr>
              <a:defRPr sz="6000">
                <a:solidFill>
                  <a:srgbClr val="0078B5"/>
                </a:solidFill>
              </a:defRPr>
            </a:lvl1pPr>
          </a:lstStyle>
          <a:p>
            <a:r>
              <a:rPr lang="en-US"/>
              <a:t>Section Divider (Option 1)</a:t>
            </a:r>
          </a:p>
        </p:txBody>
      </p:sp>
      <p:pic>
        <p:nvPicPr>
          <p:cNvPr id="13" name="Picture 12">
            <a:extLst>
              <a:ext uri="{FF2B5EF4-FFF2-40B4-BE49-F238E27FC236}">
                <a16:creationId xmlns:a16="http://schemas.microsoft.com/office/drawing/2014/main" id="{F792FA9B-2C2A-0847-BFF0-00E0BF963B59}"/>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9940833" y="6169976"/>
            <a:ext cx="1926603" cy="481650"/>
          </a:xfrm>
          <a:prstGeom prst="rect">
            <a:avLst/>
          </a:prstGeom>
        </p:spPr>
      </p:pic>
      <p:sp>
        <p:nvSpPr>
          <p:cNvPr id="5" name="Rectangle 4">
            <a:extLst>
              <a:ext uri="{FF2B5EF4-FFF2-40B4-BE49-F238E27FC236}">
                <a16:creationId xmlns:a16="http://schemas.microsoft.com/office/drawing/2014/main" id="{43E52B8B-A2BE-0040-8704-CD134059C838}"/>
              </a:ext>
            </a:extLst>
          </p:cNvPr>
          <p:cNvSpPr/>
          <p:nvPr/>
        </p:nvSpPr>
        <p:spPr>
          <a:xfrm>
            <a:off x="0" y="2326476"/>
            <a:ext cx="685800" cy="2205047"/>
          </a:xfrm>
          <a:prstGeom prst="rect">
            <a:avLst/>
          </a:prstGeom>
          <a:pattFill prst="wdUpDiag">
            <a:fgClr>
              <a:srgbClr val="0083D4"/>
            </a:fgClr>
            <a:bgClr>
              <a:srgbClr val="0078B5"/>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Bahnschrift" panose="020B0502040204020203" pitchFamily="34" charset="0"/>
            </a:endParaRPr>
          </a:p>
        </p:txBody>
      </p:sp>
    </p:spTree>
    <p:extLst>
      <p:ext uri="{BB962C8B-B14F-4D97-AF65-F5344CB8AC3E}">
        <p14:creationId xmlns:p14="http://schemas.microsoft.com/office/powerpoint/2010/main" val="229761702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title 2 w/ 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E86A7-E069-C747-AAA3-8F5BFFBB4084}"/>
              </a:ext>
            </a:extLst>
          </p:cNvPr>
          <p:cNvSpPr>
            <a:spLocks noGrp="1"/>
          </p:cNvSpPr>
          <p:nvPr>
            <p:ph type="title" hasCustomPrompt="1"/>
          </p:nvPr>
        </p:nvSpPr>
        <p:spPr>
          <a:xfrm>
            <a:off x="851548" y="2326476"/>
            <a:ext cx="10519966" cy="1500188"/>
          </a:xfrm>
          <a:prstGeom prst="rect">
            <a:avLst/>
          </a:prstGeom>
        </p:spPr>
        <p:txBody>
          <a:bodyPr anchor="b"/>
          <a:lstStyle>
            <a:lvl1pPr>
              <a:defRPr sz="6000">
                <a:solidFill>
                  <a:srgbClr val="0078B5"/>
                </a:solidFill>
              </a:defRPr>
            </a:lvl1pPr>
          </a:lstStyle>
          <a:p>
            <a:r>
              <a:rPr lang="en-US"/>
              <a:t>Section Divider (Option 2)</a:t>
            </a:r>
          </a:p>
        </p:txBody>
      </p:sp>
      <p:sp>
        <p:nvSpPr>
          <p:cNvPr id="3" name="Text Placeholder 2">
            <a:extLst>
              <a:ext uri="{FF2B5EF4-FFF2-40B4-BE49-F238E27FC236}">
                <a16:creationId xmlns:a16="http://schemas.microsoft.com/office/drawing/2014/main" id="{30ECC599-3307-904A-A4AC-564B7C950E25}"/>
              </a:ext>
            </a:extLst>
          </p:cNvPr>
          <p:cNvSpPr>
            <a:spLocks noGrp="1"/>
          </p:cNvSpPr>
          <p:nvPr>
            <p:ph type="body" idx="1"/>
          </p:nvPr>
        </p:nvSpPr>
        <p:spPr>
          <a:xfrm>
            <a:off x="843882" y="4053885"/>
            <a:ext cx="10515600" cy="485456"/>
          </a:xfrm>
          <a:prstGeom prst="rect">
            <a:avLst/>
          </a:prstGeom>
        </p:spPr>
        <p:txBody>
          <a:bodyPr/>
          <a:lstStyle>
            <a:lvl1pPr marL="0" indent="0">
              <a:buNone/>
              <a:defRPr sz="2400">
                <a:solidFill>
                  <a:srgbClr val="004A7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E2934FAF-8B98-B740-B698-8768B95CAA55}"/>
              </a:ext>
            </a:extLst>
          </p:cNvPr>
          <p:cNvCxnSpPr/>
          <p:nvPr/>
        </p:nvCxnSpPr>
        <p:spPr>
          <a:xfrm>
            <a:off x="838200" y="3958315"/>
            <a:ext cx="10509250" cy="0"/>
          </a:xfrm>
          <a:prstGeom prst="line">
            <a:avLst/>
          </a:prstGeom>
          <a:ln w="28575">
            <a:solidFill>
              <a:srgbClr val="004A73"/>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F792FA9B-2C2A-0847-BFF0-00E0BF963B59}"/>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9940833" y="6169976"/>
            <a:ext cx="1926603" cy="481650"/>
          </a:xfrm>
          <a:prstGeom prst="rect">
            <a:avLst/>
          </a:prstGeom>
        </p:spPr>
      </p:pic>
      <p:sp>
        <p:nvSpPr>
          <p:cNvPr id="8" name="Rectangle 7">
            <a:extLst>
              <a:ext uri="{FF2B5EF4-FFF2-40B4-BE49-F238E27FC236}">
                <a16:creationId xmlns:a16="http://schemas.microsoft.com/office/drawing/2014/main" id="{9A1533DC-935C-DB49-9BA5-ACFB0CE4EECD}"/>
              </a:ext>
            </a:extLst>
          </p:cNvPr>
          <p:cNvSpPr/>
          <p:nvPr/>
        </p:nvSpPr>
        <p:spPr>
          <a:xfrm>
            <a:off x="0" y="2326476"/>
            <a:ext cx="685800" cy="2205047"/>
          </a:xfrm>
          <a:prstGeom prst="rect">
            <a:avLst/>
          </a:prstGeom>
          <a:pattFill prst="wdUpDiag">
            <a:fgClr>
              <a:srgbClr val="0083D4"/>
            </a:fgClr>
            <a:bgClr>
              <a:srgbClr val="0078B5"/>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Bahnschrift" panose="020B0502040204020203" pitchFamily="34" charset="0"/>
            </a:endParaRPr>
          </a:p>
        </p:txBody>
      </p:sp>
    </p:spTree>
    <p:extLst>
      <p:ext uri="{BB962C8B-B14F-4D97-AF65-F5344CB8AC3E}">
        <p14:creationId xmlns:p14="http://schemas.microsoft.com/office/powerpoint/2010/main" val="2199759698"/>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4D52510-A430-2446-B743-8A97FA853EEB}"/>
              </a:ext>
            </a:extLst>
          </p:cNvPr>
          <p:cNvSpPr/>
          <p:nvPr/>
        </p:nvSpPr>
        <p:spPr>
          <a:xfrm>
            <a:off x="0" y="416406"/>
            <a:ext cx="261257" cy="542382"/>
          </a:xfrm>
          <a:prstGeom prst="rect">
            <a:avLst/>
          </a:prstGeom>
          <a:pattFill prst="wdUpDiag">
            <a:fgClr>
              <a:srgbClr val="0083D4"/>
            </a:fgClr>
            <a:bgClr>
              <a:srgbClr val="0078B5"/>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Bahnschrift" panose="020B0502040204020203" pitchFamily="34" charset="0"/>
            </a:endParaRPr>
          </a:p>
        </p:txBody>
      </p:sp>
      <p:sp>
        <p:nvSpPr>
          <p:cNvPr id="12" name="Freeform 11">
            <a:extLst>
              <a:ext uri="{FF2B5EF4-FFF2-40B4-BE49-F238E27FC236}">
                <a16:creationId xmlns:a16="http://schemas.microsoft.com/office/drawing/2014/main" id="{B440B234-7349-744B-AD33-DC85DD1D1EC7}"/>
              </a:ext>
            </a:extLst>
          </p:cNvPr>
          <p:cNvSpPr/>
          <p:nvPr/>
        </p:nvSpPr>
        <p:spPr>
          <a:xfrm>
            <a:off x="10082507" y="6214189"/>
            <a:ext cx="2133474" cy="457201"/>
          </a:xfrm>
          <a:custGeom>
            <a:avLst/>
            <a:gdLst>
              <a:gd name="connsiteX0" fmla="*/ 228600 w 2133474"/>
              <a:gd name="connsiteY0" fmla="*/ 0 h 457201"/>
              <a:gd name="connsiteX1" fmla="*/ 1675826 w 2133474"/>
              <a:gd name="connsiteY1" fmla="*/ 0 h 457201"/>
              <a:gd name="connsiteX2" fmla="*/ 1740062 w 2133474"/>
              <a:gd name="connsiteY2" fmla="*/ 0 h 457201"/>
              <a:gd name="connsiteX3" fmla="*/ 2133474 w 2133474"/>
              <a:gd name="connsiteY3" fmla="*/ 0 h 457201"/>
              <a:gd name="connsiteX4" fmla="*/ 2133474 w 2133474"/>
              <a:gd name="connsiteY4" fmla="*/ 457201 h 457201"/>
              <a:gd name="connsiteX5" fmla="*/ 1675826 w 2133474"/>
              <a:gd name="connsiteY5" fmla="*/ 457201 h 457201"/>
              <a:gd name="connsiteX6" fmla="*/ 1675826 w 2133474"/>
              <a:gd name="connsiteY6" fmla="*/ 457200 h 457201"/>
              <a:gd name="connsiteX7" fmla="*/ 228600 w 2133474"/>
              <a:gd name="connsiteY7" fmla="*/ 457200 h 457201"/>
              <a:gd name="connsiteX8" fmla="*/ 0 w 2133474"/>
              <a:gd name="connsiteY8" fmla="*/ 228600 h 457201"/>
              <a:gd name="connsiteX9" fmla="*/ 228600 w 2133474"/>
              <a:gd name="connsiteY9" fmla="*/ 0 h 45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3474" h="457201">
                <a:moveTo>
                  <a:pt x="228600" y="0"/>
                </a:moveTo>
                <a:lnTo>
                  <a:pt x="1675826" y="0"/>
                </a:lnTo>
                <a:lnTo>
                  <a:pt x="1740062" y="0"/>
                </a:lnTo>
                <a:lnTo>
                  <a:pt x="2133474" y="0"/>
                </a:lnTo>
                <a:lnTo>
                  <a:pt x="2133474" y="457201"/>
                </a:lnTo>
                <a:lnTo>
                  <a:pt x="1675826" y="457201"/>
                </a:lnTo>
                <a:lnTo>
                  <a:pt x="1675826" y="457200"/>
                </a:lnTo>
                <a:lnTo>
                  <a:pt x="228600" y="457200"/>
                </a:lnTo>
                <a:cubicBezTo>
                  <a:pt x="102348" y="457200"/>
                  <a:pt x="0" y="354852"/>
                  <a:pt x="0" y="228600"/>
                </a:cubicBezTo>
                <a:cubicBezTo>
                  <a:pt x="0" y="102348"/>
                  <a:pt x="102348" y="0"/>
                  <a:pt x="228600" y="0"/>
                </a:cubicBezTo>
                <a:close/>
              </a:path>
            </a:pathLst>
          </a:custGeom>
          <a:pattFill prst="wdUpDiag">
            <a:fgClr>
              <a:srgbClr val="0083D4"/>
            </a:fgClr>
            <a:bgClr>
              <a:srgbClr val="0078B5"/>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Bahnschrift" panose="020B0502040204020203" pitchFamily="34" charset="0"/>
            </a:endParaRPr>
          </a:p>
        </p:txBody>
      </p:sp>
      <p:sp>
        <p:nvSpPr>
          <p:cNvPr id="3" name="Content Placeholder 2">
            <a:extLst>
              <a:ext uri="{FF2B5EF4-FFF2-40B4-BE49-F238E27FC236}">
                <a16:creationId xmlns:a16="http://schemas.microsoft.com/office/drawing/2014/main" id="{B8776F3A-3B84-7D40-B637-67EC872EEC76}"/>
              </a:ext>
            </a:extLst>
          </p:cNvPr>
          <p:cNvSpPr>
            <a:spLocks noGrp="1"/>
          </p:cNvSpPr>
          <p:nvPr>
            <p:ph sz="half" idx="1"/>
          </p:nvPr>
        </p:nvSpPr>
        <p:spPr>
          <a:xfrm>
            <a:off x="399674" y="1259839"/>
            <a:ext cx="5584565" cy="483337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8ADA04DC-E578-8943-9662-B11695251229}"/>
              </a:ext>
            </a:extLst>
          </p:cNvPr>
          <p:cNvSpPr>
            <a:spLocks noGrp="1"/>
          </p:cNvSpPr>
          <p:nvPr>
            <p:ph sz="half" idx="2"/>
          </p:nvPr>
        </p:nvSpPr>
        <p:spPr>
          <a:xfrm>
            <a:off x="6231515" y="1259839"/>
            <a:ext cx="5584565" cy="483337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3" name="Title 1">
            <a:extLst>
              <a:ext uri="{FF2B5EF4-FFF2-40B4-BE49-F238E27FC236}">
                <a16:creationId xmlns:a16="http://schemas.microsoft.com/office/drawing/2014/main" id="{0EA80BAD-EA57-8B48-A4E0-1EB1405CFA64}"/>
              </a:ext>
            </a:extLst>
          </p:cNvPr>
          <p:cNvSpPr>
            <a:spLocks noGrp="1"/>
          </p:cNvSpPr>
          <p:nvPr>
            <p:ph type="title" hasCustomPrompt="1"/>
          </p:nvPr>
        </p:nvSpPr>
        <p:spPr>
          <a:xfrm>
            <a:off x="386080" y="334646"/>
            <a:ext cx="11430000" cy="710246"/>
          </a:xfrm>
          <a:prstGeom prst="rect">
            <a:avLst/>
          </a:prstGeom>
        </p:spPr>
        <p:txBody>
          <a:bodyPr anchor="ctr"/>
          <a:lstStyle>
            <a:lvl1pPr>
              <a:defRPr>
                <a:solidFill>
                  <a:srgbClr val="0078B5"/>
                </a:solidFill>
              </a:defRPr>
            </a:lvl1pPr>
          </a:lstStyle>
          <a:p>
            <a:r>
              <a:rPr lang="en-US"/>
              <a:t>Click to add title</a:t>
            </a:r>
          </a:p>
        </p:txBody>
      </p:sp>
      <p:pic>
        <p:nvPicPr>
          <p:cNvPr id="15" name="Picture 8">
            <a:extLst>
              <a:ext uri="{FF2B5EF4-FFF2-40B4-BE49-F238E27FC236}">
                <a16:creationId xmlns:a16="http://schemas.microsoft.com/office/drawing/2014/main" id="{8E9F7C85-FFCB-A045-8AB7-142D0E514DF7}"/>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10290681" y="6312441"/>
            <a:ext cx="1240076" cy="310019"/>
          </a:xfrm>
          <a:prstGeom prst="rect">
            <a:avLst/>
          </a:prstGeom>
        </p:spPr>
      </p:pic>
      <p:sp>
        <p:nvSpPr>
          <p:cNvPr id="16" name="Oval 15">
            <a:extLst>
              <a:ext uri="{FF2B5EF4-FFF2-40B4-BE49-F238E27FC236}">
                <a16:creationId xmlns:a16="http://schemas.microsoft.com/office/drawing/2014/main" id="{CA4E8646-814E-6F4F-B444-A08CF9279520}"/>
              </a:ext>
            </a:extLst>
          </p:cNvPr>
          <p:cNvSpPr/>
          <p:nvPr/>
        </p:nvSpPr>
        <p:spPr>
          <a:xfrm>
            <a:off x="11736209" y="6312441"/>
            <a:ext cx="274320" cy="2743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011C6A5C-39D4-E143-AAB3-3B616E5C9315}"/>
              </a:ext>
            </a:extLst>
          </p:cNvPr>
          <p:cNvSpPr>
            <a:spLocks noGrp="1"/>
          </p:cNvSpPr>
          <p:nvPr>
            <p:ph type="sldNum" sz="quarter" idx="4"/>
          </p:nvPr>
        </p:nvSpPr>
        <p:spPr>
          <a:xfrm>
            <a:off x="11686679" y="6331435"/>
            <a:ext cx="373380" cy="236333"/>
          </a:xfrm>
          <a:prstGeom prst="rect">
            <a:avLst/>
          </a:prstGeom>
        </p:spPr>
        <p:txBody>
          <a:bodyPr vert="horz" lIns="91440" tIns="45720" rIns="91440" bIns="45720" rtlCol="0" anchor="ctr"/>
          <a:lstStyle>
            <a:lvl1pPr algn="ctr">
              <a:defRPr sz="1100">
                <a:solidFill>
                  <a:srgbClr val="0078B5"/>
                </a:solidFill>
                <a:latin typeface="Bahnschrift" panose="020B0502040204020203" pitchFamily="34" charset="0"/>
              </a:defRPr>
            </a:lvl1pPr>
          </a:lstStyle>
          <a:p>
            <a:fld id="{8D7FC446-F588-1E49-A4AF-0F7EB71D2C49}" type="slidenum">
              <a:rPr lang="en-US" smtClean="0"/>
              <a:pPr/>
              <a:t>‹#›</a:t>
            </a:fld>
            <a:endParaRPr lang="en-US"/>
          </a:p>
        </p:txBody>
      </p:sp>
    </p:spTree>
    <p:extLst>
      <p:ext uri="{BB962C8B-B14F-4D97-AF65-F5344CB8AC3E}">
        <p14:creationId xmlns:p14="http://schemas.microsoft.com/office/powerpoint/2010/main" val="1933063138"/>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3-item comparison">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A47E794F-8DED-BC4B-89B8-41A8D18E6159}"/>
              </a:ext>
            </a:extLst>
          </p:cNvPr>
          <p:cNvSpPr/>
          <p:nvPr/>
        </p:nvSpPr>
        <p:spPr>
          <a:xfrm>
            <a:off x="0" y="416406"/>
            <a:ext cx="261257" cy="542382"/>
          </a:xfrm>
          <a:prstGeom prst="rect">
            <a:avLst/>
          </a:prstGeom>
          <a:pattFill prst="wdUpDiag">
            <a:fgClr>
              <a:srgbClr val="0083D4"/>
            </a:fgClr>
            <a:bgClr>
              <a:srgbClr val="0078B5"/>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Bahnschrift" panose="020B0502040204020203" pitchFamily="34" charset="0"/>
            </a:endParaRPr>
          </a:p>
        </p:txBody>
      </p:sp>
      <p:sp>
        <p:nvSpPr>
          <p:cNvPr id="24" name="Freeform 23">
            <a:extLst>
              <a:ext uri="{FF2B5EF4-FFF2-40B4-BE49-F238E27FC236}">
                <a16:creationId xmlns:a16="http://schemas.microsoft.com/office/drawing/2014/main" id="{E02295C2-4DC4-F14E-980F-8F6C48ED7AB9}"/>
              </a:ext>
            </a:extLst>
          </p:cNvPr>
          <p:cNvSpPr/>
          <p:nvPr/>
        </p:nvSpPr>
        <p:spPr>
          <a:xfrm>
            <a:off x="10082507" y="6214189"/>
            <a:ext cx="2133474" cy="457201"/>
          </a:xfrm>
          <a:custGeom>
            <a:avLst/>
            <a:gdLst>
              <a:gd name="connsiteX0" fmla="*/ 228600 w 2133474"/>
              <a:gd name="connsiteY0" fmla="*/ 0 h 457201"/>
              <a:gd name="connsiteX1" fmla="*/ 1675826 w 2133474"/>
              <a:gd name="connsiteY1" fmla="*/ 0 h 457201"/>
              <a:gd name="connsiteX2" fmla="*/ 1740062 w 2133474"/>
              <a:gd name="connsiteY2" fmla="*/ 0 h 457201"/>
              <a:gd name="connsiteX3" fmla="*/ 2133474 w 2133474"/>
              <a:gd name="connsiteY3" fmla="*/ 0 h 457201"/>
              <a:gd name="connsiteX4" fmla="*/ 2133474 w 2133474"/>
              <a:gd name="connsiteY4" fmla="*/ 457201 h 457201"/>
              <a:gd name="connsiteX5" fmla="*/ 1675826 w 2133474"/>
              <a:gd name="connsiteY5" fmla="*/ 457201 h 457201"/>
              <a:gd name="connsiteX6" fmla="*/ 1675826 w 2133474"/>
              <a:gd name="connsiteY6" fmla="*/ 457200 h 457201"/>
              <a:gd name="connsiteX7" fmla="*/ 228600 w 2133474"/>
              <a:gd name="connsiteY7" fmla="*/ 457200 h 457201"/>
              <a:gd name="connsiteX8" fmla="*/ 0 w 2133474"/>
              <a:gd name="connsiteY8" fmla="*/ 228600 h 457201"/>
              <a:gd name="connsiteX9" fmla="*/ 228600 w 2133474"/>
              <a:gd name="connsiteY9" fmla="*/ 0 h 45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3474" h="457201">
                <a:moveTo>
                  <a:pt x="228600" y="0"/>
                </a:moveTo>
                <a:lnTo>
                  <a:pt x="1675826" y="0"/>
                </a:lnTo>
                <a:lnTo>
                  <a:pt x="1740062" y="0"/>
                </a:lnTo>
                <a:lnTo>
                  <a:pt x="2133474" y="0"/>
                </a:lnTo>
                <a:lnTo>
                  <a:pt x="2133474" y="457201"/>
                </a:lnTo>
                <a:lnTo>
                  <a:pt x="1675826" y="457201"/>
                </a:lnTo>
                <a:lnTo>
                  <a:pt x="1675826" y="457200"/>
                </a:lnTo>
                <a:lnTo>
                  <a:pt x="228600" y="457200"/>
                </a:lnTo>
                <a:cubicBezTo>
                  <a:pt x="102348" y="457200"/>
                  <a:pt x="0" y="354852"/>
                  <a:pt x="0" y="228600"/>
                </a:cubicBezTo>
                <a:cubicBezTo>
                  <a:pt x="0" y="102348"/>
                  <a:pt x="102348" y="0"/>
                  <a:pt x="228600" y="0"/>
                </a:cubicBezTo>
                <a:close/>
              </a:path>
            </a:pathLst>
          </a:custGeom>
          <a:pattFill prst="wdUpDiag">
            <a:fgClr>
              <a:srgbClr val="0083D4"/>
            </a:fgClr>
            <a:bgClr>
              <a:srgbClr val="0078B5"/>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Bahnschrift" panose="020B0502040204020203" pitchFamily="34" charset="0"/>
            </a:endParaRPr>
          </a:p>
        </p:txBody>
      </p:sp>
      <p:sp>
        <p:nvSpPr>
          <p:cNvPr id="3" name="Text Placeholder 2">
            <a:extLst>
              <a:ext uri="{FF2B5EF4-FFF2-40B4-BE49-F238E27FC236}">
                <a16:creationId xmlns:a16="http://schemas.microsoft.com/office/drawing/2014/main" id="{73C94127-C7E5-544A-9952-D41C4E55ABB2}"/>
              </a:ext>
            </a:extLst>
          </p:cNvPr>
          <p:cNvSpPr>
            <a:spLocks noGrp="1"/>
          </p:cNvSpPr>
          <p:nvPr>
            <p:ph type="body" idx="1"/>
          </p:nvPr>
        </p:nvSpPr>
        <p:spPr>
          <a:xfrm>
            <a:off x="416004" y="1291405"/>
            <a:ext cx="3643184" cy="671506"/>
          </a:xfrm>
          <a:prstGeom prst="rect">
            <a:avLst/>
          </a:prstGeom>
        </p:spPr>
        <p:txBody>
          <a:bodyPr anchor="b"/>
          <a:lstStyle>
            <a:lvl1pPr marL="0" indent="0" algn="ctr">
              <a:buNone/>
              <a:defRPr sz="2400" b="1">
                <a:solidFill>
                  <a:srgbClr val="004A7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6EE3B7E-D854-064D-AEA3-63D68FAE118D}"/>
              </a:ext>
            </a:extLst>
          </p:cNvPr>
          <p:cNvSpPr>
            <a:spLocks noGrp="1"/>
          </p:cNvSpPr>
          <p:nvPr>
            <p:ph sz="half" idx="2"/>
          </p:nvPr>
        </p:nvSpPr>
        <p:spPr>
          <a:xfrm>
            <a:off x="416004" y="2156882"/>
            <a:ext cx="3643184" cy="3920630"/>
          </a:xfrm>
          <a:prstGeom prst="rect">
            <a:avLst/>
          </a:prstGeom>
        </p:spPr>
        <p:txBody>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p:txBody>
      </p:sp>
      <p:sp>
        <p:nvSpPr>
          <p:cNvPr id="15" name="Text Placeholder 2">
            <a:extLst>
              <a:ext uri="{FF2B5EF4-FFF2-40B4-BE49-F238E27FC236}">
                <a16:creationId xmlns:a16="http://schemas.microsoft.com/office/drawing/2014/main" id="{2C7B6818-BE77-4340-A1A8-9FFA7CE1E892}"/>
              </a:ext>
            </a:extLst>
          </p:cNvPr>
          <p:cNvSpPr>
            <a:spLocks noGrp="1"/>
          </p:cNvSpPr>
          <p:nvPr>
            <p:ph type="body" idx="13"/>
          </p:nvPr>
        </p:nvSpPr>
        <p:spPr>
          <a:xfrm>
            <a:off x="4294450" y="1291405"/>
            <a:ext cx="3643184" cy="671506"/>
          </a:xfrm>
          <a:prstGeom prst="rect">
            <a:avLst/>
          </a:prstGeom>
        </p:spPr>
        <p:txBody>
          <a:bodyPr anchor="b"/>
          <a:lstStyle>
            <a:lvl1pPr marL="0" indent="0" algn="ctr">
              <a:buNone/>
              <a:defRPr sz="2400" b="1">
                <a:solidFill>
                  <a:srgbClr val="004A7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Content Placeholder 3">
            <a:extLst>
              <a:ext uri="{FF2B5EF4-FFF2-40B4-BE49-F238E27FC236}">
                <a16:creationId xmlns:a16="http://schemas.microsoft.com/office/drawing/2014/main" id="{13FBFB0D-24E3-D240-852B-1687575565CF}"/>
              </a:ext>
            </a:extLst>
          </p:cNvPr>
          <p:cNvSpPr>
            <a:spLocks noGrp="1"/>
          </p:cNvSpPr>
          <p:nvPr>
            <p:ph sz="half" idx="14"/>
          </p:nvPr>
        </p:nvSpPr>
        <p:spPr>
          <a:xfrm>
            <a:off x="4294450" y="2156882"/>
            <a:ext cx="3643184" cy="3920630"/>
          </a:xfrm>
          <a:prstGeom prst="rect">
            <a:avLst/>
          </a:prstGeom>
        </p:spPr>
        <p:txBody>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p:txBody>
      </p:sp>
      <p:sp>
        <p:nvSpPr>
          <p:cNvPr id="17" name="Text Placeholder 2">
            <a:extLst>
              <a:ext uri="{FF2B5EF4-FFF2-40B4-BE49-F238E27FC236}">
                <a16:creationId xmlns:a16="http://schemas.microsoft.com/office/drawing/2014/main" id="{82D8C281-5014-F942-B0B6-93F5DD974BF9}"/>
              </a:ext>
            </a:extLst>
          </p:cNvPr>
          <p:cNvSpPr>
            <a:spLocks noGrp="1"/>
          </p:cNvSpPr>
          <p:nvPr>
            <p:ph type="body" idx="15"/>
          </p:nvPr>
        </p:nvSpPr>
        <p:spPr>
          <a:xfrm>
            <a:off x="8172897" y="1291405"/>
            <a:ext cx="3643184" cy="671506"/>
          </a:xfrm>
          <a:prstGeom prst="rect">
            <a:avLst/>
          </a:prstGeom>
        </p:spPr>
        <p:txBody>
          <a:bodyPr anchor="b"/>
          <a:lstStyle>
            <a:lvl1pPr marL="0" indent="0" algn="ctr">
              <a:buNone/>
              <a:defRPr sz="2400" b="1">
                <a:solidFill>
                  <a:srgbClr val="004A7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8" name="Content Placeholder 3">
            <a:extLst>
              <a:ext uri="{FF2B5EF4-FFF2-40B4-BE49-F238E27FC236}">
                <a16:creationId xmlns:a16="http://schemas.microsoft.com/office/drawing/2014/main" id="{BCCD3CE0-F400-5846-9623-CC8DE4FC5C85}"/>
              </a:ext>
            </a:extLst>
          </p:cNvPr>
          <p:cNvSpPr>
            <a:spLocks noGrp="1"/>
          </p:cNvSpPr>
          <p:nvPr>
            <p:ph sz="half" idx="16"/>
          </p:nvPr>
        </p:nvSpPr>
        <p:spPr>
          <a:xfrm>
            <a:off x="8172896" y="2156882"/>
            <a:ext cx="3643185" cy="3920630"/>
          </a:xfrm>
          <a:prstGeom prst="rect">
            <a:avLst/>
          </a:prstGeom>
        </p:spPr>
        <p:txBody>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p:txBody>
      </p:sp>
      <p:sp>
        <p:nvSpPr>
          <p:cNvPr id="14" name="Title 1">
            <a:extLst>
              <a:ext uri="{FF2B5EF4-FFF2-40B4-BE49-F238E27FC236}">
                <a16:creationId xmlns:a16="http://schemas.microsoft.com/office/drawing/2014/main" id="{EC5F07B3-EFAE-0443-BDA9-756AA086899D}"/>
              </a:ext>
            </a:extLst>
          </p:cNvPr>
          <p:cNvSpPr>
            <a:spLocks noGrp="1"/>
          </p:cNvSpPr>
          <p:nvPr>
            <p:ph type="title" hasCustomPrompt="1"/>
          </p:nvPr>
        </p:nvSpPr>
        <p:spPr>
          <a:xfrm>
            <a:off x="386080" y="334646"/>
            <a:ext cx="11430000" cy="710246"/>
          </a:xfrm>
          <a:prstGeom prst="rect">
            <a:avLst/>
          </a:prstGeom>
        </p:spPr>
        <p:txBody>
          <a:bodyPr anchor="ctr"/>
          <a:lstStyle>
            <a:lvl1pPr>
              <a:defRPr>
                <a:solidFill>
                  <a:srgbClr val="0078B5"/>
                </a:solidFill>
              </a:defRPr>
            </a:lvl1pPr>
          </a:lstStyle>
          <a:p>
            <a:r>
              <a:rPr lang="en-US"/>
              <a:t>Click to add title</a:t>
            </a:r>
          </a:p>
        </p:txBody>
      </p:sp>
      <p:cxnSp>
        <p:nvCxnSpPr>
          <p:cNvPr id="19" name="Straight Connector 18">
            <a:extLst>
              <a:ext uri="{FF2B5EF4-FFF2-40B4-BE49-F238E27FC236}">
                <a16:creationId xmlns:a16="http://schemas.microsoft.com/office/drawing/2014/main" id="{41A29E99-893C-1E40-BE41-ED1255375C2F}"/>
              </a:ext>
            </a:extLst>
          </p:cNvPr>
          <p:cNvCxnSpPr>
            <a:cxnSpLocks/>
          </p:cNvCxnSpPr>
          <p:nvPr/>
        </p:nvCxnSpPr>
        <p:spPr>
          <a:xfrm>
            <a:off x="416004" y="2002580"/>
            <a:ext cx="3643184" cy="0"/>
          </a:xfrm>
          <a:prstGeom prst="line">
            <a:avLst/>
          </a:prstGeom>
          <a:ln w="28575">
            <a:solidFill>
              <a:srgbClr val="004A73"/>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128B6823-9E65-9B44-B29B-0B42DE5AF018}"/>
              </a:ext>
            </a:extLst>
          </p:cNvPr>
          <p:cNvCxnSpPr>
            <a:cxnSpLocks/>
          </p:cNvCxnSpPr>
          <p:nvPr/>
        </p:nvCxnSpPr>
        <p:spPr>
          <a:xfrm>
            <a:off x="4294450" y="2002580"/>
            <a:ext cx="3643184" cy="0"/>
          </a:xfrm>
          <a:prstGeom prst="line">
            <a:avLst/>
          </a:prstGeom>
          <a:ln w="28575">
            <a:solidFill>
              <a:srgbClr val="004A7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3727FDD4-27F4-274F-841D-7C7F5F9C8922}"/>
              </a:ext>
            </a:extLst>
          </p:cNvPr>
          <p:cNvCxnSpPr>
            <a:cxnSpLocks/>
          </p:cNvCxnSpPr>
          <p:nvPr/>
        </p:nvCxnSpPr>
        <p:spPr>
          <a:xfrm>
            <a:off x="8172896" y="2002580"/>
            <a:ext cx="3643184" cy="0"/>
          </a:xfrm>
          <a:prstGeom prst="line">
            <a:avLst/>
          </a:prstGeom>
          <a:ln w="28575">
            <a:solidFill>
              <a:srgbClr val="004A73"/>
            </a:solidFill>
          </a:ln>
        </p:spPr>
        <p:style>
          <a:lnRef idx="1">
            <a:schemeClr val="accent1"/>
          </a:lnRef>
          <a:fillRef idx="0">
            <a:schemeClr val="accent1"/>
          </a:fillRef>
          <a:effectRef idx="0">
            <a:schemeClr val="accent1"/>
          </a:effectRef>
          <a:fontRef idx="minor">
            <a:schemeClr val="tx1"/>
          </a:fontRef>
        </p:style>
      </p:cxnSp>
      <p:pic>
        <p:nvPicPr>
          <p:cNvPr id="26" name="Picture 8">
            <a:extLst>
              <a:ext uri="{FF2B5EF4-FFF2-40B4-BE49-F238E27FC236}">
                <a16:creationId xmlns:a16="http://schemas.microsoft.com/office/drawing/2014/main" id="{8333C537-0D64-AF4E-9397-8FFDDEC58681}"/>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10290681" y="6312441"/>
            <a:ext cx="1240076" cy="310019"/>
          </a:xfrm>
          <a:prstGeom prst="rect">
            <a:avLst/>
          </a:prstGeom>
        </p:spPr>
      </p:pic>
      <p:sp>
        <p:nvSpPr>
          <p:cNvPr id="27" name="Oval 26">
            <a:extLst>
              <a:ext uri="{FF2B5EF4-FFF2-40B4-BE49-F238E27FC236}">
                <a16:creationId xmlns:a16="http://schemas.microsoft.com/office/drawing/2014/main" id="{A349DEE7-50C3-2B45-AF83-4927AF77337C}"/>
              </a:ext>
            </a:extLst>
          </p:cNvPr>
          <p:cNvSpPr/>
          <p:nvPr/>
        </p:nvSpPr>
        <p:spPr>
          <a:xfrm>
            <a:off x="11736209" y="6312441"/>
            <a:ext cx="274320" cy="2743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Slide Number Placeholder 5">
            <a:extLst>
              <a:ext uri="{FF2B5EF4-FFF2-40B4-BE49-F238E27FC236}">
                <a16:creationId xmlns:a16="http://schemas.microsoft.com/office/drawing/2014/main" id="{196D29B5-2EC9-8D4A-AD63-B29B77E0FFF5}"/>
              </a:ext>
            </a:extLst>
          </p:cNvPr>
          <p:cNvSpPr>
            <a:spLocks noGrp="1"/>
          </p:cNvSpPr>
          <p:nvPr>
            <p:ph type="sldNum" sz="quarter" idx="4"/>
          </p:nvPr>
        </p:nvSpPr>
        <p:spPr>
          <a:xfrm>
            <a:off x="11686679" y="6331435"/>
            <a:ext cx="373380" cy="236333"/>
          </a:xfrm>
          <a:prstGeom prst="rect">
            <a:avLst/>
          </a:prstGeom>
        </p:spPr>
        <p:txBody>
          <a:bodyPr vert="horz" lIns="91440" tIns="45720" rIns="91440" bIns="45720" rtlCol="0" anchor="ctr"/>
          <a:lstStyle>
            <a:lvl1pPr algn="ctr">
              <a:defRPr sz="1100">
                <a:solidFill>
                  <a:srgbClr val="0078B5"/>
                </a:solidFill>
                <a:latin typeface="Bahnschrift" panose="020B0502040204020203" pitchFamily="34" charset="0"/>
              </a:defRPr>
            </a:lvl1pPr>
          </a:lstStyle>
          <a:p>
            <a:fld id="{8D7FC446-F588-1E49-A4AF-0F7EB71D2C49}" type="slidenum">
              <a:rPr lang="en-US" smtClean="0"/>
              <a:pPr/>
              <a:t>‹#›</a:t>
            </a:fld>
            <a:endParaRPr lang="en-US"/>
          </a:p>
        </p:txBody>
      </p:sp>
    </p:spTree>
    <p:extLst>
      <p:ext uri="{BB962C8B-B14F-4D97-AF65-F5344CB8AC3E}">
        <p14:creationId xmlns:p14="http://schemas.microsoft.com/office/powerpoint/2010/main" val="3030501277"/>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4-item comparison">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2104BE5A-55E7-BC4F-83DB-F3401A47D14A}"/>
              </a:ext>
            </a:extLst>
          </p:cNvPr>
          <p:cNvSpPr/>
          <p:nvPr/>
        </p:nvSpPr>
        <p:spPr>
          <a:xfrm>
            <a:off x="0" y="416406"/>
            <a:ext cx="261257" cy="542382"/>
          </a:xfrm>
          <a:prstGeom prst="rect">
            <a:avLst/>
          </a:prstGeom>
          <a:pattFill prst="wdUpDiag">
            <a:fgClr>
              <a:srgbClr val="0083D4"/>
            </a:fgClr>
            <a:bgClr>
              <a:srgbClr val="0078B5"/>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Bahnschrift" panose="020B0502040204020203" pitchFamily="34" charset="0"/>
            </a:endParaRPr>
          </a:p>
        </p:txBody>
      </p:sp>
      <p:sp>
        <p:nvSpPr>
          <p:cNvPr id="22" name="Freeform 21">
            <a:extLst>
              <a:ext uri="{FF2B5EF4-FFF2-40B4-BE49-F238E27FC236}">
                <a16:creationId xmlns:a16="http://schemas.microsoft.com/office/drawing/2014/main" id="{B338CCE7-AFC0-7544-A5C3-3993F171355E}"/>
              </a:ext>
            </a:extLst>
          </p:cNvPr>
          <p:cNvSpPr/>
          <p:nvPr/>
        </p:nvSpPr>
        <p:spPr>
          <a:xfrm>
            <a:off x="10082507" y="6214189"/>
            <a:ext cx="2133474" cy="457201"/>
          </a:xfrm>
          <a:custGeom>
            <a:avLst/>
            <a:gdLst>
              <a:gd name="connsiteX0" fmla="*/ 228600 w 2133474"/>
              <a:gd name="connsiteY0" fmla="*/ 0 h 457201"/>
              <a:gd name="connsiteX1" fmla="*/ 1675826 w 2133474"/>
              <a:gd name="connsiteY1" fmla="*/ 0 h 457201"/>
              <a:gd name="connsiteX2" fmla="*/ 1740062 w 2133474"/>
              <a:gd name="connsiteY2" fmla="*/ 0 h 457201"/>
              <a:gd name="connsiteX3" fmla="*/ 2133474 w 2133474"/>
              <a:gd name="connsiteY3" fmla="*/ 0 h 457201"/>
              <a:gd name="connsiteX4" fmla="*/ 2133474 w 2133474"/>
              <a:gd name="connsiteY4" fmla="*/ 457201 h 457201"/>
              <a:gd name="connsiteX5" fmla="*/ 1675826 w 2133474"/>
              <a:gd name="connsiteY5" fmla="*/ 457201 h 457201"/>
              <a:gd name="connsiteX6" fmla="*/ 1675826 w 2133474"/>
              <a:gd name="connsiteY6" fmla="*/ 457200 h 457201"/>
              <a:gd name="connsiteX7" fmla="*/ 228600 w 2133474"/>
              <a:gd name="connsiteY7" fmla="*/ 457200 h 457201"/>
              <a:gd name="connsiteX8" fmla="*/ 0 w 2133474"/>
              <a:gd name="connsiteY8" fmla="*/ 228600 h 457201"/>
              <a:gd name="connsiteX9" fmla="*/ 228600 w 2133474"/>
              <a:gd name="connsiteY9" fmla="*/ 0 h 45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3474" h="457201">
                <a:moveTo>
                  <a:pt x="228600" y="0"/>
                </a:moveTo>
                <a:lnTo>
                  <a:pt x="1675826" y="0"/>
                </a:lnTo>
                <a:lnTo>
                  <a:pt x="1740062" y="0"/>
                </a:lnTo>
                <a:lnTo>
                  <a:pt x="2133474" y="0"/>
                </a:lnTo>
                <a:lnTo>
                  <a:pt x="2133474" y="457201"/>
                </a:lnTo>
                <a:lnTo>
                  <a:pt x="1675826" y="457201"/>
                </a:lnTo>
                <a:lnTo>
                  <a:pt x="1675826" y="457200"/>
                </a:lnTo>
                <a:lnTo>
                  <a:pt x="228600" y="457200"/>
                </a:lnTo>
                <a:cubicBezTo>
                  <a:pt x="102348" y="457200"/>
                  <a:pt x="0" y="354852"/>
                  <a:pt x="0" y="228600"/>
                </a:cubicBezTo>
                <a:cubicBezTo>
                  <a:pt x="0" y="102348"/>
                  <a:pt x="102348" y="0"/>
                  <a:pt x="228600" y="0"/>
                </a:cubicBezTo>
                <a:close/>
              </a:path>
            </a:pathLst>
          </a:custGeom>
          <a:pattFill prst="wdUpDiag">
            <a:fgClr>
              <a:srgbClr val="0083D4"/>
            </a:fgClr>
            <a:bgClr>
              <a:srgbClr val="0078B5"/>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Bahnschrift" panose="020B0502040204020203" pitchFamily="34" charset="0"/>
            </a:endParaRPr>
          </a:p>
        </p:txBody>
      </p:sp>
      <p:sp>
        <p:nvSpPr>
          <p:cNvPr id="3" name="Text Placeholder 2">
            <a:extLst>
              <a:ext uri="{FF2B5EF4-FFF2-40B4-BE49-F238E27FC236}">
                <a16:creationId xmlns:a16="http://schemas.microsoft.com/office/drawing/2014/main" id="{73C94127-C7E5-544A-9952-D41C4E55ABB2}"/>
              </a:ext>
            </a:extLst>
          </p:cNvPr>
          <p:cNvSpPr>
            <a:spLocks noGrp="1"/>
          </p:cNvSpPr>
          <p:nvPr>
            <p:ph type="body" idx="1"/>
          </p:nvPr>
        </p:nvSpPr>
        <p:spPr>
          <a:xfrm>
            <a:off x="416004" y="1319115"/>
            <a:ext cx="2676115" cy="616744"/>
          </a:xfrm>
          <a:prstGeom prst="rect">
            <a:avLst/>
          </a:prstGeom>
        </p:spPr>
        <p:txBody>
          <a:bodyPr anchor="b"/>
          <a:lstStyle>
            <a:lvl1pPr marL="0" indent="0" algn="ctr">
              <a:buNone/>
              <a:defRPr sz="2200" b="1">
                <a:solidFill>
                  <a:srgbClr val="004A7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6EE3B7E-D854-064D-AEA3-63D68FAE118D}"/>
              </a:ext>
            </a:extLst>
          </p:cNvPr>
          <p:cNvSpPr>
            <a:spLocks noGrp="1"/>
          </p:cNvSpPr>
          <p:nvPr>
            <p:ph sz="half" idx="2"/>
          </p:nvPr>
        </p:nvSpPr>
        <p:spPr>
          <a:xfrm>
            <a:off x="416004" y="2142102"/>
            <a:ext cx="2676115" cy="3872618"/>
          </a:xfrm>
          <a:prstGeom prst="rect">
            <a:avLst/>
          </a:prstGeom>
        </p:spPr>
        <p:txBody>
          <a:bodyPr/>
          <a:lstStyle>
            <a:lvl1pPr>
              <a:defRPr sz="2000"/>
            </a:lvl1pPr>
            <a:lvl2pPr>
              <a:defRPr sz="18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p:txBody>
      </p:sp>
      <p:cxnSp>
        <p:nvCxnSpPr>
          <p:cNvPr id="14" name="Straight Connector 13">
            <a:extLst>
              <a:ext uri="{FF2B5EF4-FFF2-40B4-BE49-F238E27FC236}">
                <a16:creationId xmlns:a16="http://schemas.microsoft.com/office/drawing/2014/main" id="{C6928B3B-3033-B349-9E32-DB5E95EC0E81}"/>
              </a:ext>
            </a:extLst>
          </p:cNvPr>
          <p:cNvCxnSpPr>
            <a:cxnSpLocks/>
          </p:cNvCxnSpPr>
          <p:nvPr/>
        </p:nvCxnSpPr>
        <p:spPr>
          <a:xfrm>
            <a:off x="416004" y="1961015"/>
            <a:ext cx="2676115" cy="0"/>
          </a:xfrm>
          <a:prstGeom prst="line">
            <a:avLst/>
          </a:prstGeom>
          <a:ln w="28575">
            <a:solidFill>
              <a:srgbClr val="004A73"/>
            </a:solidFill>
          </a:ln>
        </p:spPr>
        <p:style>
          <a:lnRef idx="1">
            <a:schemeClr val="accent1"/>
          </a:lnRef>
          <a:fillRef idx="0">
            <a:schemeClr val="accent1"/>
          </a:fillRef>
          <a:effectRef idx="0">
            <a:schemeClr val="accent1"/>
          </a:effectRef>
          <a:fontRef idx="minor">
            <a:schemeClr val="tx1"/>
          </a:fontRef>
        </p:style>
      </p:cxnSp>
      <p:sp>
        <p:nvSpPr>
          <p:cNvPr id="23" name="Text Placeholder 2">
            <a:extLst>
              <a:ext uri="{FF2B5EF4-FFF2-40B4-BE49-F238E27FC236}">
                <a16:creationId xmlns:a16="http://schemas.microsoft.com/office/drawing/2014/main" id="{69F31035-BAFB-DB4C-AE80-068F0991710D}"/>
              </a:ext>
            </a:extLst>
          </p:cNvPr>
          <p:cNvSpPr>
            <a:spLocks noGrp="1"/>
          </p:cNvSpPr>
          <p:nvPr>
            <p:ph type="body" idx="10"/>
          </p:nvPr>
        </p:nvSpPr>
        <p:spPr>
          <a:xfrm>
            <a:off x="3315970" y="1319115"/>
            <a:ext cx="2676115" cy="616744"/>
          </a:xfrm>
          <a:prstGeom prst="rect">
            <a:avLst/>
          </a:prstGeom>
        </p:spPr>
        <p:txBody>
          <a:bodyPr anchor="b"/>
          <a:lstStyle>
            <a:lvl1pPr marL="0" indent="0" algn="ctr">
              <a:buNone/>
              <a:defRPr sz="2200" b="1">
                <a:solidFill>
                  <a:srgbClr val="004A7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4" name="Content Placeholder 3">
            <a:extLst>
              <a:ext uri="{FF2B5EF4-FFF2-40B4-BE49-F238E27FC236}">
                <a16:creationId xmlns:a16="http://schemas.microsoft.com/office/drawing/2014/main" id="{AFEE6C9B-D86A-E643-8B37-B6661EC4C61B}"/>
              </a:ext>
            </a:extLst>
          </p:cNvPr>
          <p:cNvSpPr>
            <a:spLocks noGrp="1"/>
          </p:cNvSpPr>
          <p:nvPr>
            <p:ph sz="half" idx="11"/>
          </p:nvPr>
        </p:nvSpPr>
        <p:spPr>
          <a:xfrm>
            <a:off x="3315970" y="2142102"/>
            <a:ext cx="2676115" cy="3872618"/>
          </a:xfrm>
          <a:prstGeom prst="rect">
            <a:avLst/>
          </a:prstGeom>
        </p:spPr>
        <p:txBody>
          <a:bodyPr/>
          <a:lstStyle>
            <a:lvl1pPr>
              <a:defRPr sz="2000"/>
            </a:lvl1pPr>
            <a:lvl2pPr>
              <a:defRPr sz="18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p:txBody>
      </p:sp>
      <p:cxnSp>
        <p:nvCxnSpPr>
          <p:cNvPr id="25" name="Straight Connector 24">
            <a:extLst>
              <a:ext uri="{FF2B5EF4-FFF2-40B4-BE49-F238E27FC236}">
                <a16:creationId xmlns:a16="http://schemas.microsoft.com/office/drawing/2014/main" id="{3954F397-9696-F54A-9781-CD936E087B37}"/>
              </a:ext>
            </a:extLst>
          </p:cNvPr>
          <p:cNvCxnSpPr>
            <a:cxnSpLocks/>
          </p:cNvCxnSpPr>
          <p:nvPr/>
        </p:nvCxnSpPr>
        <p:spPr>
          <a:xfrm>
            <a:off x="3315970" y="1961015"/>
            <a:ext cx="2676115" cy="0"/>
          </a:xfrm>
          <a:prstGeom prst="line">
            <a:avLst/>
          </a:prstGeom>
          <a:ln w="28575">
            <a:solidFill>
              <a:srgbClr val="004A73"/>
            </a:solidFill>
          </a:ln>
        </p:spPr>
        <p:style>
          <a:lnRef idx="1">
            <a:schemeClr val="accent1"/>
          </a:lnRef>
          <a:fillRef idx="0">
            <a:schemeClr val="accent1"/>
          </a:fillRef>
          <a:effectRef idx="0">
            <a:schemeClr val="accent1"/>
          </a:effectRef>
          <a:fontRef idx="minor">
            <a:schemeClr val="tx1"/>
          </a:fontRef>
        </p:style>
      </p:cxnSp>
      <p:sp>
        <p:nvSpPr>
          <p:cNvPr id="26" name="Text Placeholder 2">
            <a:extLst>
              <a:ext uri="{FF2B5EF4-FFF2-40B4-BE49-F238E27FC236}">
                <a16:creationId xmlns:a16="http://schemas.microsoft.com/office/drawing/2014/main" id="{3B830625-B753-FF41-BD3C-DD59063A42FE}"/>
              </a:ext>
            </a:extLst>
          </p:cNvPr>
          <p:cNvSpPr>
            <a:spLocks noGrp="1"/>
          </p:cNvSpPr>
          <p:nvPr>
            <p:ph type="body" idx="12"/>
          </p:nvPr>
        </p:nvSpPr>
        <p:spPr>
          <a:xfrm>
            <a:off x="6215936" y="1319115"/>
            <a:ext cx="2676115" cy="616744"/>
          </a:xfrm>
          <a:prstGeom prst="rect">
            <a:avLst/>
          </a:prstGeom>
        </p:spPr>
        <p:txBody>
          <a:bodyPr anchor="b"/>
          <a:lstStyle>
            <a:lvl1pPr marL="0" indent="0" algn="ctr">
              <a:buNone/>
              <a:defRPr sz="2200" b="1">
                <a:solidFill>
                  <a:srgbClr val="004A7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7" name="Content Placeholder 3">
            <a:extLst>
              <a:ext uri="{FF2B5EF4-FFF2-40B4-BE49-F238E27FC236}">
                <a16:creationId xmlns:a16="http://schemas.microsoft.com/office/drawing/2014/main" id="{4DFB9A95-4DC9-3C47-885F-DE95E64CCCD7}"/>
              </a:ext>
            </a:extLst>
          </p:cNvPr>
          <p:cNvSpPr>
            <a:spLocks noGrp="1"/>
          </p:cNvSpPr>
          <p:nvPr>
            <p:ph sz="half" idx="13"/>
          </p:nvPr>
        </p:nvSpPr>
        <p:spPr>
          <a:xfrm>
            <a:off x="6215936" y="2142102"/>
            <a:ext cx="2676115" cy="3872618"/>
          </a:xfrm>
          <a:prstGeom prst="rect">
            <a:avLst/>
          </a:prstGeom>
        </p:spPr>
        <p:txBody>
          <a:bodyPr/>
          <a:lstStyle>
            <a:lvl1pPr>
              <a:defRPr sz="2000"/>
            </a:lvl1pPr>
            <a:lvl2pPr>
              <a:defRPr sz="18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p:txBody>
      </p:sp>
      <p:cxnSp>
        <p:nvCxnSpPr>
          <p:cNvPr id="28" name="Straight Connector 27">
            <a:extLst>
              <a:ext uri="{FF2B5EF4-FFF2-40B4-BE49-F238E27FC236}">
                <a16:creationId xmlns:a16="http://schemas.microsoft.com/office/drawing/2014/main" id="{FE015204-565F-AA4D-B4C6-BA8DA47FA959}"/>
              </a:ext>
            </a:extLst>
          </p:cNvPr>
          <p:cNvCxnSpPr>
            <a:cxnSpLocks/>
          </p:cNvCxnSpPr>
          <p:nvPr/>
        </p:nvCxnSpPr>
        <p:spPr>
          <a:xfrm>
            <a:off x="6215936" y="1961015"/>
            <a:ext cx="2676115" cy="0"/>
          </a:xfrm>
          <a:prstGeom prst="line">
            <a:avLst/>
          </a:prstGeom>
          <a:ln w="28575">
            <a:solidFill>
              <a:srgbClr val="004A73"/>
            </a:solidFill>
          </a:ln>
        </p:spPr>
        <p:style>
          <a:lnRef idx="1">
            <a:schemeClr val="accent1"/>
          </a:lnRef>
          <a:fillRef idx="0">
            <a:schemeClr val="accent1"/>
          </a:fillRef>
          <a:effectRef idx="0">
            <a:schemeClr val="accent1"/>
          </a:effectRef>
          <a:fontRef idx="minor">
            <a:schemeClr val="tx1"/>
          </a:fontRef>
        </p:style>
      </p:cxnSp>
      <p:sp>
        <p:nvSpPr>
          <p:cNvPr id="29" name="Text Placeholder 2">
            <a:extLst>
              <a:ext uri="{FF2B5EF4-FFF2-40B4-BE49-F238E27FC236}">
                <a16:creationId xmlns:a16="http://schemas.microsoft.com/office/drawing/2014/main" id="{30D75C32-1F85-8A46-9D71-13CE3C1E9311}"/>
              </a:ext>
            </a:extLst>
          </p:cNvPr>
          <p:cNvSpPr>
            <a:spLocks noGrp="1"/>
          </p:cNvSpPr>
          <p:nvPr>
            <p:ph type="body" idx="14"/>
          </p:nvPr>
        </p:nvSpPr>
        <p:spPr>
          <a:xfrm>
            <a:off x="9115901" y="1319115"/>
            <a:ext cx="2676115" cy="616744"/>
          </a:xfrm>
          <a:prstGeom prst="rect">
            <a:avLst/>
          </a:prstGeom>
        </p:spPr>
        <p:txBody>
          <a:bodyPr anchor="b"/>
          <a:lstStyle>
            <a:lvl1pPr marL="0" indent="0" algn="ctr">
              <a:buNone/>
              <a:defRPr sz="2200" b="1">
                <a:solidFill>
                  <a:srgbClr val="004A7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Content Placeholder 3">
            <a:extLst>
              <a:ext uri="{FF2B5EF4-FFF2-40B4-BE49-F238E27FC236}">
                <a16:creationId xmlns:a16="http://schemas.microsoft.com/office/drawing/2014/main" id="{770A1D5A-8773-BF48-B565-121094410D7F}"/>
              </a:ext>
            </a:extLst>
          </p:cNvPr>
          <p:cNvSpPr>
            <a:spLocks noGrp="1"/>
          </p:cNvSpPr>
          <p:nvPr>
            <p:ph sz="half" idx="15"/>
          </p:nvPr>
        </p:nvSpPr>
        <p:spPr>
          <a:xfrm>
            <a:off x="9115901" y="2142102"/>
            <a:ext cx="2676115" cy="3872618"/>
          </a:xfrm>
          <a:prstGeom prst="rect">
            <a:avLst/>
          </a:prstGeom>
        </p:spPr>
        <p:txBody>
          <a:bodyPr/>
          <a:lstStyle>
            <a:lvl1pPr>
              <a:defRPr sz="2000"/>
            </a:lvl1pPr>
            <a:lvl2pPr>
              <a:defRPr sz="18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p:txBody>
      </p:sp>
      <p:cxnSp>
        <p:nvCxnSpPr>
          <p:cNvPr id="31" name="Straight Connector 30">
            <a:extLst>
              <a:ext uri="{FF2B5EF4-FFF2-40B4-BE49-F238E27FC236}">
                <a16:creationId xmlns:a16="http://schemas.microsoft.com/office/drawing/2014/main" id="{85E9055D-8A15-4D45-9F22-D55D611C2711}"/>
              </a:ext>
            </a:extLst>
          </p:cNvPr>
          <p:cNvCxnSpPr>
            <a:cxnSpLocks/>
          </p:cNvCxnSpPr>
          <p:nvPr/>
        </p:nvCxnSpPr>
        <p:spPr>
          <a:xfrm>
            <a:off x="9115901" y="1961015"/>
            <a:ext cx="2676115" cy="0"/>
          </a:xfrm>
          <a:prstGeom prst="line">
            <a:avLst/>
          </a:prstGeom>
          <a:ln w="28575">
            <a:solidFill>
              <a:srgbClr val="004A73"/>
            </a:solidFill>
          </a:ln>
        </p:spPr>
        <p:style>
          <a:lnRef idx="1">
            <a:schemeClr val="accent1"/>
          </a:lnRef>
          <a:fillRef idx="0">
            <a:schemeClr val="accent1"/>
          </a:fillRef>
          <a:effectRef idx="0">
            <a:schemeClr val="accent1"/>
          </a:effectRef>
          <a:fontRef idx="minor">
            <a:schemeClr val="tx1"/>
          </a:fontRef>
        </p:style>
      </p:cxnSp>
      <p:sp>
        <p:nvSpPr>
          <p:cNvPr id="32" name="Title 1">
            <a:extLst>
              <a:ext uri="{FF2B5EF4-FFF2-40B4-BE49-F238E27FC236}">
                <a16:creationId xmlns:a16="http://schemas.microsoft.com/office/drawing/2014/main" id="{5E2ED55D-4AC8-1C45-A773-1EB9E9A85E77}"/>
              </a:ext>
            </a:extLst>
          </p:cNvPr>
          <p:cNvSpPr>
            <a:spLocks noGrp="1"/>
          </p:cNvSpPr>
          <p:nvPr>
            <p:ph type="title" hasCustomPrompt="1"/>
          </p:nvPr>
        </p:nvSpPr>
        <p:spPr>
          <a:xfrm>
            <a:off x="386080" y="334646"/>
            <a:ext cx="11430000" cy="710246"/>
          </a:xfrm>
          <a:prstGeom prst="rect">
            <a:avLst/>
          </a:prstGeom>
        </p:spPr>
        <p:txBody>
          <a:bodyPr anchor="ctr"/>
          <a:lstStyle>
            <a:lvl1pPr>
              <a:defRPr>
                <a:solidFill>
                  <a:srgbClr val="0078B5"/>
                </a:solidFill>
              </a:defRPr>
            </a:lvl1pPr>
          </a:lstStyle>
          <a:p>
            <a:r>
              <a:rPr lang="en-US"/>
              <a:t>Click to add title</a:t>
            </a:r>
          </a:p>
        </p:txBody>
      </p:sp>
      <p:pic>
        <p:nvPicPr>
          <p:cNvPr id="34" name="Picture 8">
            <a:extLst>
              <a:ext uri="{FF2B5EF4-FFF2-40B4-BE49-F238E27FC236}">
                <a16:creationId xmlns:a16="http://schemas.microsoft.com/office/drawing/2014/main" id="{CEB34D79-7B84-4E42-8BFD-EEE9D70F958B}"/>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10290681" y="6312441"/>
            <a:ext cx="1240076" cy="310019"/>
          </a:xfrm>
          <a:prstGeom prst="rect">
            <a:avLst/>
          </a:prstGeom>
        </p:spPr>
      </p:pic>
      <p:sp>
        <p:nvSpPr>
          <p:cNvPr id="35" name="Oval 34">
            <a:extLst>
              <a:ext uri="{FF2B5EF4-FFF2-40B4-BE49-F238E27FC236}">
                <a16:creationId xmlns:a16="http://schemas.microsoft.com/office/drawing/2014/main" id="{5E729F61-DA7E-544D-AD1D-2DB0FAD4D627}"/>
              </a:ext>
            </a:extLst>
          </p:cNvPr>
          <p:cNvSpPr/>
          <p:nvPr/>
        </p:nvSpPr>
        <p:spPr>
          <a:xfrm>
            <a:off x="11736209" y="6312441"/>
            <a:ext cx="274320" cy="2743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Slide Number Placeholder 5">
            <a:extLst>
              <a:ext uri="{FF2B5EF4-FFF2-40B4-BE49-F238E27FC236}">
                <a16:creationId xmlns:a16="http://schemas.microsoft.com/office/drawing/2014/main" id="{07338720-C087-B841-892F-BFD7444B3478}"/>
              </a:ext>
            </a:extLst>
          </p:cNvPr>
          <p:cNvSpPr>
            <a:spLocks noGrp="1"/>
          </p:cNvSpPr>
          <p:nvPr>
            <p:ph type="sldNum" sz="quarter" idx="4"/>
          </p:nvPr>
        </p:nvSpPr>
        <p:spPr>
          <a:xfrm>
            <a:off x="11686679" y="6331435"/>
            <a:ext cx="373380" cy="236333"/>
          </a:xfrm>
          <a:prstGeom prst="rect">
            <a:avLst/>
          </a:prstGeom>
        </p:spPr>
        <p:txBody>
          <a:bodyPr vert="horz" lIns="91440" tIns="45720" rIns="91440" bIns="45720" rtlCol="0" anchor="ctr"/>
          <a:lstStyle>
            <a:lvl1pPr algn="ctr">
              <a:defRPr sz="1100">
                <a:solidFill>
                  <a:srgbClr val="0078B5"/>
                </a:solidFill>
                <a:latin typeface="Bahnschrift" panose="020B0502040204020203" pitchFamily="34" charset="0"/>
              </a:defRPr>
            </a:lvl1pPr>
          </a:lstStyle>
          <a:p>
            <a:fld id="{8D7FC446-F588-1E49-A4AF-0F7EB71D2C49}" type="slidenum">
              <a:rPr lang="en-US" smtClean="0"/>
              <a:pPr/>
              <a:t>‹#›</a:t>
            </a:fld>
            <a:endParaRPr lang="en-US"/>
          </a:p>
        </p:txBody>
      </p:sp>
    </p:spTree>
    <p:extLst>
      <p:ext uri="{BB962C8B-B14F-4D97-AF65-F5344CB8AC3E}">
        <p14:creationId xmlns:p14="http://schemas.microsoft.com/office/powerpoint/2010/main" val="3996270882"/>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content &amp; pictur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5543708-9BD9-2A4A-B653-E4B8F6BD14DE}"/>
              </a:ext>
            </a:extLst>
          </p:cNvPr>
          <p:cNvSpPr/>
          <p:nvPr/>
        </p:nvSpPr>
        <p:spPr>
          <a:xfrm>
            <a:off x="0" y="416406"/>
            <a:ext cx="261257" cy="542382"/>
          </a:xfrm>
          <a:prstGeom prst="rect">
            <a:avLst/>
          </a:prstGeom>
          <a:pattFill prst="wdUpDiag">
            <a:fgClr>
              <a:srgbClr val="0083D4"/>
            </a:fgClr>
            <a:bgClr>
              <a:srgbClr val="0078B5"/>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Bahnschrift" panose="020B0502040204020203" pitchFamily="34" charset="0"/>
            </a:endParaRPr>
          </a:p>
        </p:txBody>
      </p:sp>
      <p:sp>
        <p:nvSpPr>
          <p:cNvPr id="13" name="Freeform 12">
            <a:extLst>
              <a:ext uri="{FF2B5EF4-FFF2-40B4-BE49-F238E27FC236}">
                <a16:creationId xmlns:a16="http://schemas.microsoft.com/office/drawing/2014/main" id="{98D8A9AA-2009-8445-ABBB-0C80BC3C7959}"/>
              </a:ext>
            </a:extLst>
          </p:cNvPr>
          <p:cNvSpPr/>
          <p:nvPr/>
        </p:nvSpPr>
        <p:spPr>
          <a:xfrm>
            <a:off x="10082507" y="6214189"/>
            <a:ext cx="2133474" cy="457201"/>
          </a:xfrm>
          <a:custGeom>
            <a:avLst/>
            <a:gdLst>
              <a:gd name="connsiteX0" fmla="*/ 228600 w 2133474"/>
              <a:gd name="connsiteY0" fmla="*/ 0 h 457201"/>
              <a:gd name="connsiteX1" fmla="*/ 1675826 w 2133474"/>
              <a:gd name="connsiteY1" fmla="*/ 0 h 457201"/>
              <a:gd name="connsiteX2" fmla="*/ 1740062 w 2133474"/>
              <a:gd name="connsiteY2" fmla="*/ 0 h 457201"/>
              <a:gd name="connsiteX3" fmla="*/ 2133474 w 2133474"/>
              <a:gd name="connsiteY3" fmla="*/ 0 h 457201"/>
              <a:gd name="connsiteX4" fmla="*/ 2133474 w 2133474"/>
              <a:gd name="connsiteY4" fmla="*/ 457201 h 457201"/>
              <a:gd name="connsiteX5" fmla="*/ 1675826 w 2133474"/>
              <a:gd name="connsiteY5" fmla="*/ 457201 h 457201"/>
              <a:gd name="connsiteX6" fmla="*/ 1675826 w 2133474"/>
              <a:gd name="connsiteY6" fmla="*/ 457200 h 457201"/>
              <a:gd name="connsiteX7" fmla="*/ 228600 w 2133474"/>
              <a:gd name="connsiteY7" fmla="*/ 457200 h 457201"/>
              <a:gd name="connsiteX8" fmla="*/ 0 w 2133474"/>
              <a:gd name="connsiteY8" fmla="*/ 228600 h 457201"/>
              <a:gd name="connsiteX9" fmla="*/ 228600 w 2133474"/>
              <a:gd name="connsiteY9" fmla="*/ 0 h 45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3474" h="457201">
                <a:moveTo>
                  <a:pt x="228600" y="0"/>
                </a:moveTo>
                <a:lnTo>
                  <a:pt x="1675826" y="0"/>
                </a:lnTo>
                <a:lnTo>
                  <a:pt x="1740062" y="0"/>
                </a:lnTo>
                <a:lnTo>
                  <a:pt x="2133474" y="0"/>
                </a:lnTo>
                <a:lnTo>
                  <a:pt x="2133474" y="457201"/>
                </a:lnTo>
                <a:lnTo>
                  <a:pt x="1675826" y="457201"/>
                </a:lnTo>
                <a:lnTo>
                  <a:pt x="1675826" y="457200"/>
                </a:lnTo>
                <a:lnTo>
                  <a:pt x="228600" y="457200"/>
                </a:lnTo>
                <a:cubicBezTo>
                  <a:pt x="102348" y="457200"/>
                  <a:pt x="0" y="354852"/>
                  <a:pt x="0" y="228600"/>
                </a:cubicBezTo>
                <a:cubicBezTo>
                  <a:pt x="0" y="102348"/>
                  <a:pt x="102348" y="0"/>
                  <a:pt x="228600" y="0"/>
                </a:cubicBezTo>
                <a:close/>
              </a:path>
            </a:pathLst>
          </a:custGeom>
          <a:pattFill prst="wdUpDiag">
            <a:fgClr>
              <a:srgbClr val="0083D4"/>
            </a:fgClr>
            <a:bgClr>
              <a:srgbClr val="0078B5"/>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Bahnschrift" panose="020B0502040204020203" pitchFamily="34" charset="0"/>
            </a:endParaRPr>
          </a:p>
        </p:txBody>
      </p:sp>
      <p:sp>
        <p:nvSpPr>
          <p:cNvPr id="3" name="Picture Placeholder 2">
            <a:extLst>
              <a:ext uri="{FF2B5EF4-FFF2-40B4-BE49-F238E27FC236}">
                <a16:creationId xmlns:a16="http://schemas.microsoft.com/office/drawing/2014/main" id="{6BB46DE2-38E3-B849-8AC7-8276E59B8A7D}"/>
              </a:ext>
            </a:extLst>
          </p:cNvPr>
          <p:cNvSpPr>
            <a:spLocks noGrp="1"/>
          </p:cNvSpPr>
          <p:nvPr>
            <p:ph type="pic" idx="1" hasCustomPrompt="1"/>
          </p:nvPr>
        </p:nvSpPr>
        <p:spPr>
          <a:xfrm>
            <a:off x="6096000" y="416406"/>
            <a:ext cx="6096000" cy="5622086"/>
          </a:xfrm>
          <a:prstGeom prst="rect">
            <a:avLst/>
          </a:prstGeom>
          <a:solidFill>
            <a:schemeClr val="bg1">
              <a:lumMod val="85000"/>
            </a:schemeClr>
          </a:solidFill>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Add </a:t>
            </a:r>
          </a:p>
          <a:p>
            <a:r>
              <a:rPr lang="en-US"/>
              <a:t>picture </a:t>
            </a:r>
          </a:p>
          <a:p>
            <a:r>
              <a:rPr lang="en-US"/>
              <a:t>here</a:t>
            </a:r>
          </a:p>
        </p:txBody>
      </p:sp>
      <p:sp>
        <p:nvSpPr>
          <p:cNvPr id="10" name="Content Placeholder 2">
            <a:extLst>
              <a:ext uri="{FF2B5EF4-FFF2-40B4-BE49-F238E27FC236}">
                <a16:creationId xmlns:a16="http://schemas.microsoft.com/office/drawing/2014/main" id="{D656EAA1-71B6-2244-B761-48273735A40A}"/>
              </a:ext>
            </a:extLst>
          </p:cNvPr>
          <p:cNvSpPr>
            <a:spLocks noGrp="1"/>
          </p:cNvSpPr>
          <p:nvPr>
            <p:ph sz="half" idx="13"/>
          </p:nvPr>
        </p:nvSpPr>
        <p:spPr>
          <a:xfrm>
            <a:off x="416004" y="1259841"/>
            <a:ext cx="5270421" cy="477865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1">
            <a:extLst>
              <a:ext uri="{FF2B5EF4-FFF2-40B4-BE49-F238E27FC236}">
                <a16:creationId xmlns:a16="http://schemas.microsoft.com/office/drawing/2014/main" id="{8C077CDE-6E2C-B449-A01D-C909A9E92C96}"/>
              </a:ext>
            </a:extLst>
          </p:cNvPr>
          <p:cNvSpPr>
            <a:spLocks noGrp="1"/>
          </p:cNvSpPr>
          <p:nvPr>
            <p:ph type="title" hasCustomPrompt="1"/>
          </p:nvPr>
        </p:nvSpPr>
        <p:spPr>
          <a:xfrm>
            <a:off x="386080" y="334646"/>
            <a:ext cx="5300345" cy="710246"/>
          </a:xfrm>
          <a:prstGeom prst="rect">
            <a:avLst/>
          </a:prstGeom>
        </p:spPr>
        <p:txBody>
          <a:bodyPr anchor="ctr"/>
          <a:lstStyle>
            <a:lvl1pPr>
              <a:defRPr>
                <a:solidFill>
                  <a:srgbClr val="0078B5"/>
                </a:solidFill>
              </a:defRPr>
            </a:lvl1pPr>
          </a:lstStyle>
          <a:p>
            <a:r>
              <a:rPr lang="en-US"/>
              <a:t>Click to add title</a:t>
            </a:r>
          </a:p>
        </p:txBody>
      </p:sp>
      <p:pic>
        <p:nvPicPr>
          <p:cNvPr id="16" name="Picture 8">
            <a:extLst>
              <a:ext uri="{FF2B5EF4-FFF2-40B4-BE49-F238E27FC236}">
                <a16:creationId xmlns:a16="http://schemas.microsoft.com/office/drawing/2014/main" id="{93F8A199-3F49-5B46-B3E0-9E3E3AFB0675}"/>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10290681" y="6312441"/>
            <a:ext cx="1240076" cy="310019"/>
          </a:xfrm>
          <a:prstGeom prst="rect">
            <a:avLst/>
          </a:prstGeom>
        </p:spPr>
      </p:pic>
      <p:sp>
        <p:nvSpPr>
          <p:cNvPr id="17" name="Oval 16">
            <a:extLst>
              <a:ext uri="{FF2B5EF4-FFF2-40B4-BE49-F238E27FC236}">
                <a16:creationId xmlns:a16="http://schemas.microsoft.com/office/drawing/2014/main" id="{85BFFAC6-0905-4348-9A26-44A26B484B5A}"/>
              </a:ext>
            </a:extLst>
          </p:cNvPr>
          <p:cNvSpPr/>
          <p:nvPr/>
        </p:nvSpPr>
        <p:spPr>
          <a:xfrm>
            <a:off x="11736209" y="6312441"/>
            <a:ext cx="274320" cy="2743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F462B3FA-07FB-A64D-9B72-D2973136D7DE}"/>
              </a:ext>
            </a:extLst>
          </p:cNvPr>
          <p:cNvSpPr>
            <a:spLocks noGrp="1"/>
          </p:cNvSpPr>
          <p:nvPr>
            <p:ph type="sldNum" sz="quarter" idx="4"/>
          </p:nvPr>
        </p:nvSpPr>
        <p:spPr>
          <a:xfrm>
            <a:off x="11686679" y="6331435"/>
            <a:ext cx="373380" cy="236333"/>
          </a:xfrm>
          <a:prstGeom prst="rect">
            <a:avLst/>
          </a:prstGeom>
        </p:spPr>
        <p:txBody>
          <a:bodyPr vert="horz" lIns="91440" tIns="45720" rIns="91440" bIns="45720" rtlCol="0" anchor="ctr"/>
          <a:lstStyle>
            <a:lvl1pPr algn="ctr">
              <a:defRPr sz="1100">
                <a:solidFill>
                  <a:srgbClr val="0078B5"/>
                </a:solidFill>
                <a:latin typeface="Bahnschrift" panose="020B0502040204020203" pitchFamily="34" charset="0"/>
              </a:defRPr>
            </a:lvl1pPr>
          </a:lstStyle>
          <a:p>
            <a:fld id="{8D7FC446-F588-1E49-A4AF-0F7EB71D2C49}" type="slidenum">
              <a:rPr lang="en-US" smtClean="0"/>
              <a:pPr/>
              <a:t>‹#›</a:t>
            </a:fld>
            <a:endParaRPr lang="en-US"/>
          </a:p>
        </p:txBody>
      </p:sp>
    </p:spTree>
    <p:extLst>
      <p:ext uri="{BB962C8B-B14F-4D97-AF65-F5344CB8AC3E}">
        <p14:creationId xmlns:p14="http://schemas.microsoft.com/office/powerpoint/2010/main" val="2087800119"/>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095690"/>
      </p:ext>
    </p:extLst>
  </p:cSld>
  <p:clrMap bg1="lt1" tx1="dk1" bg2="lt2" tx2="dk2" accent1="accent1" accent2="accent2" accent3="accent3" accent4="accent4" accent5="accent5" accent6="accent6" hlink="hlink" folHlink="folHlink"/>
  <p:sldLayoutIdLst>
    <p:sldLayoutId id="2147483669" r:id="rId1"/>
    <p:sldLayoutId id="2147483649" r:id="rId2"/>
    <p:sldLayoutId id="2147483650" r:id="rId3"/>
    <p:sldLayoutId id="2147483668" r:id="rId4"/>
    <p:sldLayoutId id="2147483671" r:id="rId5"/>
    <p:sldLayoutId id="2147483652" r:id="rId6"/>
    <p:sldLayoutId id="2147483653" r:id="rId7"/>
    <p:sldLayoutId id="2147483663" r:id="rId8"/>
    <p:sldLayoutId id="2147483662" r:id="rId9"/>
    <p:sldLayoutId id="2147483674" r:id="rId10"/>
    <p:sldLayoutId id="2147483660" r:id="rId11"/>
    <p:sldLayoutId id="2147483661" r:id="rId12"/>
    <p:sldLayoutId id="2147483675" r:id="rId13"/>
    <p:sldLayoutId id="2147483657" r:id="rId14"/>
    <p:sldLayoutId id="2147483654" r:id="rId15"/>
    <p:sldLayoutId id="2147483664" r:id="rId16"/>
    <p:sldLayoutId id="2147483665" r:id="rId17"/>
    <p:sldLayoutId id="2147483673" r:id="rId18"/>
  </p:sldLayoutIdLst>
  <p:hf hdr="0" ftr="0" dt="0"/>
  <p:txStyles>
    <p:titleStyle>
      <a:lvl1pPr algn="l" defTabSz="914400" rtl="0" eaLnBrk="1" latinLnBrk="0" hangingPunct="1">
        <a:lnSpc>
          <a:spcPct val="90000"/>
        </a:lnSpc>
        <a:spcBef>
          <a:spcPct val="0"/>
        </a:spcBef>
        <a:buNone/>
        <a:defRPr sz="4000" b="1" kern="1200">
          <a:solidFill>
            <a:srgbClr val="2191D8"/>
          </a:solidFill>
          <a:latin typeface="Bahnschrift" panose="020B0502040204020203"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ahnschrift"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ahnschrift" panose="020B05020402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ahnschrift" panose="020B05020402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hnschrift" panose="020B05020402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hnschrift" panose="020B05020402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3.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3.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hyperlink" Target="https://www.capmetro.org/unsolicited-proposals" TargetMode="External"/><Relationship Id="rId5" Type="http://schemas.openxmlformats.org/officeDocument/2006/relationships/image" Target="../media/image17.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3.png"/><Relationship Id="rId5" Type="http://schemas.openxmlformats.org/officeDocument/2006/relationships/hyperlink" Target="https://www.capmetro.org/dbe" TargetMode="External"/><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3.png"/><Relationship Id="rId5" Type="http://schemas.openxmlformats.org/officeDocument/2006/relationships/hyperlink" Target="https://www.capmetro.org/dbe" TargetMode="Externa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8" Type="http://schemas.openxmlformats.org/officeDocument/2006/relationships/hyperlink" Target="mailto:~dbe@capmetro.org" TargetMode="External"/><Relationship Id="rId13" Type="http://schemas.openxmlformats.org/officeDocument/2006/relationships/hyperlink" Target="http://www.capmetro.org/" TargetMode="External"/><Relationship Id="rId18" Type="http://schemas.openxmlformats.org/officeDocument/2006/relationships/hyperlink" Target="https://www.linkedin.com/" TargetMode="External"/><Relationship Id="rId3" Type="http://schemas.openxmlformats.org/officeDocument/2006/relationships/slideLayout" Target="../slideLayouts/slideLayout15.xml"/><Relationship Id="rId7" Type="http://schemas.openxmlformats.org/officeDocument/2006/relationships/hyperlink" Target="mailto:Procure-help@capmetro.org" TargetMode="External"/><Relationship Id="rId12" Type="http://schemas.openxmlformats.org/officeDocument/2006/relationships/hyperlink" Target="https://www.capmetro.org/advisorycommittees" TargetMode="External"/><Relationship Id="rId17" Type="http://schemas.openxmlformats.org/officeDocument/2006/relationships/hyperlink" Target="https://www.youtube.com/user/iridecapmetro" TargetMode="External"/><Relationship Id="rId2" Type="http://schemas.openxmlformats.org/officeDocument/2006/relationships/audio" Target="../media/media14.m4a"/><Relationship Id="rId16" Type="http://schemas.openxmlformats.org/officeDocument/2006/relationships/hyperlink" Target="https://www.facebook.com/capmetroatx" TargetMode="External"/><Relationship Id="rId1" Type="http://schemas.microsoft.com/office/2007/relationships/media" Target="../media/media14.m4a"/><Relationship Id="rId6" Type="http://schemas.openxmlformats.org/officeDocument/2006/relationships/hyperlink" Target="https://pbsystem.planetbids.com/portal/39494/help" TargetMode="External"/><Relationship Id="rId11" Type="http://schemas.openxmlformats.org/officeDocument/2006/relationships/hyperlink" Target="https://www.capmetro.org/community-engagement" TargetMode="External"/><Relationship Id="rId5" Type="http://schemas.openxmlformats.org/officeDocument/2006/relationships/hyperlink" Target="https://www.capmetro.org/vendors" TargetMode="External"/><Relationship Id="rId15" Type="http://schemas.openxmlformats.org/officeDocument/2006/relationships/hyperlink" Target="https://www.instagram.com/capmetroatx/" TargetMode="External"/><Relationship Id="rId10" Type="http://schemas.openxmlformats.org/officeDocument/2006/relationships/hyperlink" Target="https://www.capmetro.org/public-involvement/board-meetings" TargetMode="External"/><Relationship Id="rId19" Type="http://schemas.openxmlformats.org/officeDocument/2006/relationships/image" Target="../media/image3.png"/><Relationship Id="rId4" Type="http://schemas.openxmlformats.org/officeDocument/2006/relationships/notesSlide" Target="../notesSlides/notesSlide14.xml"/><Relationship Id="rId9" Type="http://schemas.openxmlformats.org/officeDocument/2006/relationships/hyperlink" Target="https://www.capmetro.org/public-involvement" TargetMode="External"/><Relationship Id="rId14" Type="http://schemas.openxmlformats.org/officeDocument/2006/relationships/hyperlink" Target="https://twitter.com/capmetroatx" TargetMode="Externa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3.png"/><Relationship Id="rId4"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3.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4.png"/><Relationship Id="rId5" Type="http://schemas.openxmlformats.org/officeDocument/2006/relationships/hyperlink" Target="https://www.capmetro.org/about" TargetMode="Externa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5.xml"/><Relationship Id="rId7" Type="http://schemas.openxmlformats.org/officeDocument/2006/relationships/image" Target="../media/image7.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notesSlide" Target="../notesSlides/notesSlide4.xml"/><Relationship Id="rId9"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5.xml"/><Relationship Id="rId7" Type="http://schemas.openxmlformats.org/officeDocument/2006/relationships/hyperlink" Target="https://www.capmetro.org/purchasing" TargetMode="Externa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3.png"/><Relationship Id="rId5" Type="http://schemas.openxmlformats.org/officeDocument/2006/relationships/image" Target="../media/image11.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15.xml"/><Relationship Id="rId7" Type="http://schemas.openxmlformats.org/officeDocument/2006/relationships/hyperlink" Target="https://vendors.planetbids.com/portal/39494/portal-home" TargetMode="Externa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7.xml"/><Relationship Id="rId9"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3.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hyperlink" Target="https://www.gsa.gov/" TargetMode="External"/><Relationship Id="rId3" Type="http://schemas.openxmlformats.org/officeDocument/2006/relationships/slideLayout" Target="../slideLayouts/slideLayout15.xml"/><Relationship Id="rId7" Type="http://schemas.openxmlformats.org/officeDocument/2006/relationships/hyperlink" Target="https://comptroller.texas.gov/purchasing/" TargetMode="Externa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hyperlink" Target="https://dir.texas.gov/" TargetMode="External"/><Relationship Id="rId11" Type="http://schemas.openxmlformats.org/officeDocument/2006/relationships/image" Target="../media/image3.png"/><Relationship Id="rId5" Type="http://schemas.openxmlformats.org/officeDocument/2006/relationships/hyperlink" Target="https://www.buyboard.com/" TargetMode="External"/><Relationship Id="rId10" Type="http://schemas.openxmlformats.org/officeDocument/2006/relationships/hyperlink" Target="https://www.omniapartners.com/" TargetMode="External"/><Relationship Id="rId4" Type="http://schemas.openxmlformats.org/officeDocument/2006/relationships/notesSlide" Target="../notesSlides/notesSlide9.xml"/><Relationship Id="rId9" Type="http://schemas.openxmlformats.org/officeDocument/2006/relationships/hyperlink" Target="https://www.tips-usa.com/vlist.cf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AC748-D597-B13A-D392-24241902EB57}"/>
              </a:ext>
            </a:extLst>
          </p:cNvPr>
          <p:cNvSpPr>
            <a:spLocks noGrp="1"/>
          </p:cNvSpPr>
          <p:nvPr>
            <p:ph type="title"/>
          </p:nvPr>
        </p:nvSpPr>
        <p:spPr>
          <a:xfrm>
            <a:off x="698424" y="2050120"/>
            <a:ext cx="10795152" cy="2757760"/>
          </a:xfrm>
        </p:spPr>
        <p:txBody>
          <a:bodyPr/>
          <a:lstStyle/>
          <a:p>
            <a:pPr>
              <a:lnSpc>
                <a:spcPct val="150000"/>
              </a:lnSpc>
              <a:spcBef>
                <a:spcPts val="0"/>
              </a:spcBef>
            </a:pPr>
            <a:r>
              <a:rPr lang="en-US" dirty="0"/>
              <a:t>Doing Business with CapMetro</a:t>
            </a:r>
            <a:br>
              <a:rPr lang="en-US" dirty="0"/>
            </a:br>
            <a:r>
              <a:rPr lang="en-US" sz="2400" dirty="0"/>
              <a:t>“Ride Your Business on CapMetro”</a:t>
            </a:r>
          </a:p>
        </p:txBody>
      </p:sp>
      <p:pic>
        <p:nvPicPr>
          <p:cNvPr id="4" name="INTRO">
            <a:hlinkClick r:id="" action="ppaction://media"/>
            <a:extLst>
              <a:ext uri="{FF2B5EF4-FFF2-40B4-BE49-F238E27FC236}">
                <a16:creationId xmlns:a16="http://schemas.microsoft.com/office/drawing/2014/main" id="{82FBE428-A938-91C3-6F77-53A48F7FA02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52589" y="458820"/>
            <a:ext cx="609600" cy="609600"/>
          </a:xfrm>
          <a:prstGeom prst="rect">
            <a:avLst/>
          </a:prstGeom>
        </p:spPr>
      </p:pic>
    </p:spTree>
    <p:extLst>
      <p:ext uri="{BB962C8B-B14F-4D97-AF65-F5344CB8AC3E}">
        <p14:creationId xmlns:p14="http://schemas.microsoft.com/office/powerpoint/2010/main" val="304499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9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21100-FA31-047E-5DD7-38115FF803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C7ADAC-C7F7-8DF5-DB27-3396476EDC01}"/>
              </a:ext>
            </a:extLst>
          </p:cNvPr>
          <p:cNvSpPr>
            <a:spLocks noGrp="1"/>
          </p:cNvSpPr>
          <p:nvPr>
            <p:ph type="title"/>
          </p:nvPr>
        </p:nvSpPr>
        <p:spPr/>
        <p:txBody>
          <a:bodyPr/>
          <a:lstStyle/>
          <a:p>
            <a:r>
              <a:rPr lang="en-US"/>
              <a:t>Purchasing &amp; Procurement</a:t>
            </a:r>
          </a:p>
        </p:txBody>
      </p:sp>
      <p:sp>
        <p:nvSpPr>
          <p:cNvPr id="3" name="Slide Number Placeholder 2">
            <a:extLst>
              <a:ext uri="{FF2B5EF4-FFF2-40B4-BE49-F238E27FC236}">
                <a16:creationId xmlns:a16="http://schemas.microsoft.com/office/drawing/2014/main" id="{C647316C-2695-66A1-B699-9EEC918CC3E7}"/>
              </a:ext>
            </a:extLst>
          </p:cNvPr>
          <p:cNvSpPr>
            <a:spLocks noGrp="1"/>
          </p:cNvSpPr>
          <p:nvPr>
            <p:ph type="sldNum" sz="quarter" idx="4"/>
          </p:nvPr>
        </p:nvSpPr>
        <p:spPr/>
        <p:txBody>
          <a:bodyPr/>
          <a:lstStyle/>
          <a:p>
            <a:fld id="{8D7FC446-F588-1E49-A4AF-0F7EB71D2C49}" type="slidenum">
              <a:rPr lang="en-US" smtClean="0"/>
              <a:pPr/>
              <a:t>10</a:t>
            </a:fld>
            <a:endParaRPr lang="en-US"/>
          </a:p>
        </p:txBody>
      </p:sp>
      <p:sp>
        <p:nvSpPr>
          <p:cNvPr id="4" name="TextBox 3">
            <a:extLst>
              <a:ext uri="{FF2B5EF4-FFF2-40B4-BE49-F238E27FC236}">
                <a16:creationId xmlns:a16="http://schemas.microsoft.com/office/drawing/2014/main" id="{49AF3044-C208-8856-F489-D48399D4CC12}"/>
              </a:ext>
            </a:extLst>
          </p:cNvPr>
          <p:cNvSpPr txBox="1"/>
          <p:nvPr/>
        </p:nvSpPr>
        <p:spPr>
          <a:xfrm>
            <a:off x="415816" y="1397675"/>
            <a:ext cx="11400264" cy="2677656"/>
          </a:xfrm>
          <a:prstGeom prst="rect">
            <a:avLst/>
          </a:prstGeom>
          <a:noFill/>
        </p:spPr>
        <p:txBody>
          <a:bodyPr wrap="square" rtlCol="0">
            <a:spAutoFit/>
          </a:bodyPr>
          <a:lstStyle/>
          <a:p>
            <a:r>
              <a:rPr lang="en-US" sz="2400" b="1"/>
              <a:t>Purchasing Under 100K</a:t>
            </a:r>
          </a:p>
          <a:p>
            <a:endParaRPr lang="en-US" b="1"/>
          </a:p>
          <a:p>
            <a:r>
              <a:rPr lang="en-US" b="1"/>
              <a:t>Single Source: </a:t>
            </a:r>
            <a:r>
              <a:rPr lang="en-US"/>
              <a:t>Purchases less than $10,000 are single-source. This means that if the price offered is determined to be fair and reasonable and the vendor is able to meet delivery and other requirements, no other vendors are contacted.</a:t>
            </a:r>
          </a:p>
          <a:p>
            <a:endParaRPr lang="en-US"/>
          </a:p>
          <a:p>
            <a:r>
              <a:rPr lang="en-US" b="1"/>
              <a:t>Request for Quotes (RFQ): </a:t>
            </a:r>
            <a:r>
              <a:rPr lang="en-US"/>
              <a:t>RFQs are used for purchases between $10,000 and $100,000. A brief description of the item or service is provided to vendors, who are notified using a online supplier database, </a:t>
            </a:r>
            <a:r>
              <a:rPr lang="en-US" err="1"/>
              <a:t>PlanetBidsTM</a:t>
            </a:r>
            <a:r>
              <a:rPr lang="en-US"/>
              <a:t>. Interested vendors then submit a written quote to CapMetro by an established deadline. CapMetro may notify additional vendors recommended by a requesting department, the internet, phone books, industry guides, etc.</a:t>
            </a:r>
          </a:p>
        </p:txBody>
      </p:sp>
      <p:pic>
        <p:nvPicPr>
          <p:cNvPr id="5" name="Slide 10">
            <a:hlinkClick r:id="" action="ppaction://media"/>
            <a:extLst>
              <a:ext uri="{FF2B5EF4-FFF2-40B4-BE49-F238E27FC236}">
                <a16:creationId xmlns:a16="http://schemas.microsoft.com/office/drawing/2014/main" id="{D2F03C9B-5D7B-5EB3-DB52-08297FFC468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77079" y="435292"/>
            <a:ext cx="609600" cy="609600"/>
          </a:xfrm>
          <a:prstGeom prst="rect">
            <a:avLst/>
          </a:prstGeom>
        </p:spPr>
      </p:pic>
    </p:spTree>
    <p:extLst>
      <p:ext uri="{BB962C8B-B14F-4D97-AF65-F5344CB8AC3E}">
        <p14:creationId xmlns:p14="http://schemas.microsoft.com/office/powerpoint/2010/main" val="361127091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nextCondLst>
                <p:cond evt="onClick" delay="0">
                  <p:tgtEl>
                    <p:spTgt spid="5"/>
                  </p:tgtEl>
                </p:cond>
              </p:nextCondLst>
            </p:seq>
            <p:audio>
              <p:cMediaNode vol="80000" numSld="999">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66D00E-F717-4660-3847-4F1D9AE911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AEA5E6-029A-6ACD-5F63-D9846C8C5825}"/>
              </a:ext>
            </a:extLst>
          </p:cNvPr>
          <p:cNvSpPr>
            <a:spLocks noGrp="1"/>
          </p:cNvSpPr>
          <p:nvPr>
            <p:ph type="title"/>
          </p:nvPr>
        </p:nvSpPr>
        <p:spPr/>
        <p:txBody>
          <a:bodyPr/>
          <a:lstStyle/>
          <a:p>
            <a:r>
              <a:rPr lang="en-US"/>
              <a:t>Purchasing &amp; Procurement</a:t>
            </a:r>
          </a:p>
        </p:txBody>
      </p:sp>
      <p:sp>
        <p:nvSpPr>
          <p:cNvPr id="3" name="Slide Number Placeholder 2">
            <a:extLst>
              <a:ext uri="{FF2B5EF4-FFF2-40B4-BE49-F238E27FC236}">
                <a16:creationId xmlns:a16="http://schemas.microsoft.com/office/drawing/2014/main" id="{22A0A656-F154-39BE-1B03-B0D8F970B710}"/>
              </a:ext>
            </a:extLst>
          </p:cNvPr>
          <p:cNvSpPr>
            <a:spLocks noGrp="1"/>
          </p:cNvSpPr>
          <p:nvPr>
            <p:ph type="sldNum" sz="quarter" idx="4"/>
          </p:nvPr>
        </p:nvSpPr>
        <p:spPr/>
        <p:txBody>
          <a:bodyPr/>
          <a:lstStyle/>
          <a:p>
            <a:fld id="{8D7FC446-F588-1E49-A4AF-0F7EB71D2C49}" type="slidenum">
              <a:rPr lang="en-US" smtClean="0"/>
              <a:pPr/>
              <a:t>11</a:t>
            </a:fld>
            <a:endParaRPr lang="en-US"/>
          </a:p>
        </p:txBody>
      </p:sp>
      <p:sp>
        <p:nvSpPr>
          <p:cNvPr id="8" name="TextBox 7">
            <a:extLst>
              <a:ext uri="{FF2B5EF4-FFF2-40B4-BE49-F238E27FC236}">
                <a16:creationId xmlns:a16="http://schemas.microsoft.com/office/drawing/2014/main" id="{C7EA3629-504B-1D39-885D-19642CC11F2C}"/>
              </a:ext>
            </a:extLst>
          </p:cNvPr>
          <p:cNvSpPr txBox="1"/>
          <p:nvPr/>
        </p:nvSpPr>
        <p:spPr>
          <a:xfrm>
            <a:off x="6524786" y="1426006"/>
            <a:ext cx="5348583" cy="4708981"/>
          </a:xfrm>
          <a:prstGeom prst="rect">
            <a:avLst/>
          </a:prstGeom>
          <a:noFill/>
        </p:spPr>
        <p:txBody>
          <a:bodyPr wrap="square" rtlCol="0">
            <a:spAutoFit/>
          </a:bodyPr>
          <a:lstStyle/>
          <a:p>
            <a:r>
              <a:rPr lang="en-US" b="1"/>
              <a:t>A </a:t>
            </a:r>
            <a:r>
              <a:rPr lang="en-US" b="1" u="sng"/>
              <a:t>MUST</a:t>
            </a:r>
            <a:r>
              <a:rPr lang="en-US" b="1"/>
              <a:t> for valid unsolicited proposals:</a:t>
            </a:r>
            <a:br>
              <a:rPr lang="en-US"/>
            </a:br>
            <a:endParaRPr lang="en-US"/>
          </a:p>
          <a:p>
            <a:pPr marL="285750" indent="-285750">
              <a:spcBef>
                <a:spcPts val="600"/>
              </a:spcBef>
              <a:buFont typeface="Arial" panose="020B0604020202020204" pitchFamily="34" charset="0"/>
              <a:buChar char="•"/>
            </a:pPr>
            <a:r>
              <a:rPr lang="en-US"/>
              <a:t>Be innovative and unique.</a:t>
            </a:r>
          </a:p>
          <a:p>
            <a:pPr marL="285750" indent="-285750">
              <a:spcBef>
                <a:spcPts val="600"/>
              </a:spcBef>
              <a:buFont typeface="Arial" panose="020B0604020202020204" pitchFamily="34" charset="0"/>
              <a:buChar char="•"/>
            </a:pPr>
            <a:r>
              <a:rPr lang="en-US"/>
              <a:t>Be independently originated and developed by the proposer.</a:t>
            </a:r>
          </a:p>
          <a:p>
            <a:pPr marL="285750" indent="-285750">
              <a:spcBef>
                <a:spcPts val="600"/>
              </a:spcBef>
              <a:buFont typeface="Arial" panose="020B0604020202020204" pitchFamily="34" charset="0"/>
              <a:buChar char="•"/>
            </a:pPr>
            <a:r>
              <a:rPr lang="en-US"/>
              <a:t>Be prepared without CapMetro supervision, endorsement, direction, or direct involvement.</a:t>
            </a:r>
          </a:p>
          <a:p>
            <a:pPr marL="285750" indent="-285750">
              <a:spcBef>
                <a:spcPts val="600"/>
              </a:spcBef>
              <a:buFont typeface="Arial" panose="020B0604020202020204" pitchFamily="34" charset="0"/>
              <a:buChar char="•"/>
            </a:pPr>
            <a:r>
              <a:rPr lang="en-US"/>
              <a:t>Include sufficient detail to permit a determination that CapMetro support could be worthwhile, and the proposed work could benefit our mission responsibilities.</a:t>
            </a:r>
          </a:p>
          <a:p>
            <a:pPr marL="285750" indent="-285750">
              <a:spcBef>
                <a:spcPts val="600"/>
              </a:spcBef>
              <a:buFont typeface="Arial" panose="020B0604020202020204" pitchFamily="34" charset="0"/>
              <a:buChar char="•"/>
            </a:pPr>
            <a:r>
              <a:rPr lang="en-US"/>
              <a:t>Not be an advance proposal for a known agency requirement that can be acquired by competitive methods.</a:t>
            </a:r>
          </a:p>
          <a:p>
            <a:pPr marL="285750" indent="-285750">
              <a:spcBef>
                <a:spcPts val="600"/>
              </a:spcBef>
              <a:buFont typeface="Arial" panose="020B0604020202020204" pitchFamily="34" charset="0"/>
              <a:buChar char="•"/>
            </a:pPr>
            <a:r>
              <a:rPr lang="en-US"/>
              <a:t>Not be in response to a CapMetro solicitation</a:t>
            </a:r>
          </a:p>
        </p:txBody>
      </p:sp>
      <p:pic>
        <p:nvPicPr>
          <p:cNvPr id="5" name="Picture 4">
            <a:extLst>
              <a:ext uri="{FF2B5EF4-FFF2-40B4-BE49-F238E27FC236}">
                <a16:creationId xmlns:a16="http://schemas.microsoft.com/office/drawing/2014/main" id="{3A10189A-4678-C5DC-4133-94D6FF893259}"/>
              </a:ext>
            </a:extLst>
          </p:cNvPr>
          <p:cNvPicPr>
            <a:picLocks noChangeAspect="1"/>
          </p:cNvPicPr>
          <p:nvPr/>
        </p:nvPicPr>
        <p:blipFill>
          <a:blip r:embed="rId5"/>
          <a:stretch>
            <a:fillRect/>
          </a:stretch>
        </p:blipFill>
        <p:spPr>
          <a:xfrm>
            <a:off x="386080" y="1426006"/>
            <a:ext cx="5921730" cy="2532403"/>
          </a:xfrm>
          <a:prstGeom prst="rect">
            <a:avLst/>
          </a:prstGeom>
        </p:spPr>
      </p:pic>
      <p:sp>
        <p:nvSpPr>
          <p:cNvPr id="6" name="TextBox 5">
            <a:extLst>
              <a:ext uri="{FF2B5EF4-FFF2-40B4-BE49-F238E27FC236}">
                <a16:creationId xmlns:a16="http://schemas.microsoft.com/office/drawing/2014/main" id="{4DFA1ECC-DB71-C1D1-62A4-89B820DEF15C}"/>
              </a:ext>
            </a:extLst>
          </p:cNvPr>
          <p:cNvSpPr txBox="1"/>
          <p:nvPr/>
        </p:nvSpPr>
        <p:spPr>
          <a:xfrm>
            <a:off x="993785" y="4633993"/>
            <a:ext cx="4706320" cy="923330"/>
          </a:xfrm>
          <a:prstGeom prst="rect">
            <a:avLst/>
          </a:prstGeom>
          <a:noFill/>
        </p:spPr>
        <p:txBody>
          <a:bodyPr wrap="square" rtlCol="0">
            <a:spAutoFit/>
          </a:bodyPr>
          <a:lstStyle/>
          <a:p>
            <a:pPr algn="ctr"/>
            <a:r>
              <a:rPr lang="en-US" b="1"/>
              <a:t>Go to </a:t>
            </a:r>
            <a:r>
              <a:rPr lang="en-US" b="1">
                <a:hlinkClick r:id="rId6"/>
              </a:rPr>
              <a:t>Unsolicited Proposal Program – Capital Metro – Austin Public Transit</a:t>
            </a:r>
            <a:r>
              <a:rPr lang="en-US" b="1"/>
              <a:t> for information on requirements when submitting a proposal.</a:t>
            </a:r>
          </a:p>
        </p:txBody>
      </p:sp>
      <p:pic>
        <p:nvPicPr>
          <p:cNvPr id="4" name="Slide 11">
            <a:hlinkClick r:id="" action="ppaction://media"/>
            <a:extLst>
              <a:ext uri="{FF2B5EF4-FFF2-40B4-BE49-F238E27FC236}">
                <a16:creationId xmlns:a16="http://schemas.microsoft.com/office/drawing/2014/main" id="{66D0F233-6908-8032-6F24-6E0F0B1782E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077079" y="435292"/>
            <a:ext cx="609600" cy="609600"/>
          </a:xfrm>
          <a:prstGeom prst="rect">
            <a:avLst/>
          </a:prstGeom>
        </p:spPr>
      </p:pic>
    </p:spTree>
    <p:extLst>
      <p:ext uri="{BB962C8B-B14F-4D97-AF65-F5344CB8AC3E}">
        <p14:creationId xmlns:p14="http://schemas.microsoft.com/office/powerpoint/2010/main" val="388590462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nextCondLst>
                <p:cond evt="onClick" delay="0">
                  <p:tgtEl>
                    <p:spTgt spid="4"/>
                  </p:tgtEl>
                </p:cond>
              </p:nextCondLst>
            </p:seq>
            <p:audio>
              <p:cMediaNode vol="80000" numSld="999">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A8C0E-47E9-D0AA-999E-B7B3DB9F4A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D0B685-79F4-9C49-B656-C785A73691C5}"/>
              </a:ext>
            </a:extLst>
          </p:cNvPr>
          <p:cNvSpPr>
            <a:spLocks noGrp="1"/>
          </p:cNvSpPr>
          <p:nvPr>
            <p:ph type="title"/>
          </p:nvPr>
        </p:nvSpPr>
        <p:spPr/>
        <p:txBody>
          <a:bodyPr/>
          <a:lstStyle/>
          <a:p>
            <a:r>
              <a:rPr lang="en-US"/>
              <a:t>Small Business Programs</a:t>
            </a:r>
          </a:p>
        </p:txBody>
      </p:sp>
      <p:sp>
        <p:nvSpPr>
          <p:cNvPr id="3" name="Slide Number Placeholder 2">
            <a:extLst>
              <a:ext uri="{FF2B5EF4-FFF2-40B4-BE49-F238E27FC236}">
                <a16:creationId xmlns:a16="http://schemas.microsoft.com/office/drawing/2014/main" id="{B318C952-7572-297F-89D4-6A83D6409A9C}"/>
              </a:ext>
            </a:extLst>
          </p:cNvPr>
          <p:cNvSpPr>
            <a:spLocks noGrp="1"/>
          </p:cNvSpPr>
          <p:nvPr>
            <p:ph type="sldNum" sz="quarter" idx="4"/>
          </p:nvPr>
        </p:nvSpPr>
        <p:spPr/>
        <p:txBody>
          <a:bodyPr/>
          <a:lstStyle/>
          <a:p>
            <a:fld id="{8D7FC446-F588-1E49-A4AF-0F7EB71D2C49}" type="slidenum">
              <a:rPr lang="en-US" smtClean="0"/>
              <a:pPr/>
              <a:t>12</a:t>
            </a:fld>
            <a:endParaRPr lang="en-US"/>
          </a:p>
        </p:txBody>
      </p:sp>
      <p:sp>
        <p:nvSpPr>
          <p:cNvPr id="5" name="TextBox 4">
            <a:extLst>
              <a:ext uri="{FF2B5EF4-FFF2-40B4-BE49-F238E27FC236}">
                <a16:creationId xmlns:a16="http://schemas.microsoft.com/office/drawing/2014/main" id="{07ECF0F0-9BE9-22E6-B616-0384BC9C99D4}"/>
              </a:ext>
            </a:extLst>
          </p:cNvPr>
          <p:cNvSpPr txBox="1"/>
          <p:nvPr/>
        </p:nvSpPr>
        <p:spPr>
          <a:xfrm>
            <a:off x="4433849" y="6015155"/>
            <a:ext cx="3314141" cy="461665"/>
          </a:xfrm>
          <a:prstGeom prst="rect">
            <a:avLst/>
          </a:prstGeom>
          <a:noFill/>
        </p:spPr>
        <p:txBody>
          <a:bodyPr wrap="square" rtlCol="0">
            <a:spAutoFit/>
          </a:bodyPr>
          <a:lstStyle/>
          <a:p>
            <a:pPr algn="ctr"/>
            <a:r>
              <a:rPr lang="en-US" sz="2400" b="1">
                <a:hlinkClick r:id="rId5"/>
              </a:rPr>
              <a:t>Small Business Programs</a:t>
            </a:r>
            <a:endParaRPr lang="en-US" sz="2400" b="1"/>
          </a:p>
        </p:txBody>
      </p:sp>
      <p:sp>
        <p:nvSpPr>
          <p:cNvPr id="8" name="TextBox 7">
            <a:extLst>
              <a:ext uri="{FF2B5EF4-FFF2-40B4-BE49-F238E27FC236}">
                <a16:creationId xmlns:a16="http://schemas.microsoft.com/office/drawing/2014/main" id="{B0989060-C960-DB2E-DD37-109247D065BE}"/>
              </a:ext>
            </a:extLst>
          </p:cNvPr>
          <p:cNvSpPr txBox="1"/>
          <p:nvPr/>
        </p:nvSpPr>
        <p:spPr>
          <a:xfrm>
            <a:off x="386079" y="1211166"/>
            <a:ext cx="11020673" cy="4635243"/>
          </a:xfrm>
          <a:prstGeom prst="rect">
            <a:avLst/>
          </a:prstGeom>
          <a:noFill/>
        </p:spPr>
        <p:txBody>
          <a:bodyPr wrap="square" rtlCol="0">
            <a:spAutoFit/>
          </a:bodyPr>
          <a:lstStyle/>
          <a:p>
            <a:r>
              <a:rPr lang="en-US" sz="2000" b="1"/>
              <a:t>Small Business Programs &amp; Compliance Department</a:t>
            </a:r>
          </a:p>
          <a:p>
            <a:endParaRPr lang="en-US" sz="800"/>
          </a:p>
          <a:p>
            <a:pPr marL="285750" indent="-285750">
              <a:lnSpc>
                <a:spcPct val="150000"/>
              </a:lnSpc>
              <a:buFont typeface="Arial" panose="020B0604020202020204" pitchFamily="34" charset="0"/>
              <a:buChar char="•"/>
            </a:pPr>
            <a:r>
              <a:rPr lang="en-US"/>
              <a:t>Manage Disadvantage Business Enterprise (DBE) &amp; Small Business Enterprise (SBE) Program compliance and equal opportunity requirements on CapMetro’s contracts and procurements</a:t>
            </a:r>
          </a:p>
          <a:p>
            <a:pPr marL="285750" indent="-285750">
              <a:lnSpc>
                <a:spcPct val="150000"/>
              </a:lnSpc>
              <a:buFont typeface="Arial" panose="020B0604020202020204" pitchFamily="34" charset="0"/>
              <a:buChar char="•"/>
            </a:pPr>
            <a:r>
              <a:rPr lang="en-US"/>
              <a:t>Support development of small businesses with the potential to engage in commerce with CapMetro.</a:t>
            </a:r>
          </a:p>
          <a:p>
            <a:pPr marL="285750" indent="-285750">
              <a:lnSpc>
                <a:spcPct val="150000"/>
              </a:lnSpc>
              <a:buFont typeface="Arial" panose="020B0604020202020204" pitchFamily="34" charset="0"/>
              <a:buChar char="•"/>
            </a:pPr>
            <a:r>
              <a:rPr lang="en-US"/>
              <a:t>Conduct outreach initiatives to source small business to support CapMetro procurement and project initiatives</a:t>
            </a:r>
          </a:p>
          <a:p>
            <a:pPr marL="742950" lvl="1" indent="-285750">
              <a:lnSpc>
                <a:spcPct val="150000"/>
              </a:lnSpc>
              <a:buFont typeface="Courier New" panose="02070309020205020404" pitchFamily="49" charset="0"/>
              <a:buChar char="o"/>
            </a:pPr>
            <a:r>
              <a:rPr lang="en-US"/>
              <a:t>1x1 meetings and follow-ups – </a:t>
            </a:r>
            <a:r>
              <a:rPr lang="en-US" b="1" i="1" u="sng"/>
              <a:t>Must first complete the survey in the Small Business Programs webpage</a:t>
            </a:r>
          </a:p>
          <a:p>
            <a:pPr marL="1200150" lvl="2" indent="-285750">
              <a:lnSpc>
                <a:spcPct val="150000"/>
              </a:lnSpc>
              <a:buFont typeface="Wingdings" panose="05000000000000000000" pitchFamily="2" charset="2"/>
              <a:buChar char="v"/>
            </a:pPr>
            <a:r>
              <a:rPr lang="en-US"/>
              <a:t>Share information on how to do business with CapMetro, local business development centers, etc.</a:t>
            </a:r>
          </a:p>
          <a:p>
            <a:pPr marL="742950" lvl="1" indent="-285750">
              <a:lnSpc>
                <a:spcPct val="150000"/>
              </a:lnSpc>
              <a:buFont typeface="Courier New" panose="02070309020205020404" pitchFamily="49" charset="0"/>
              <a:buChar char="o"/>
            </a:pPr>
            <a:r>
              <a:rPr lang="en-US"/>
              <a:t>Participation at external &amp; internal forums</a:t>
            </a:r>
          </a:p>
          <a:p>
            <a:pPr marL="742950" lvl="1" indent="-285750">
              <a:lnSpc>
                <a:spcPct val="150000"/>
              </a:lnSpc>
              <a:buFont typeface="Courier New" panose="02070309020205020404" pitchFamily="49" charset="0"/>
              <a:buChar char="o"/>
            </a:pPr>
            <a:r>
              <a:rPr lang="en-US"/>
              <a:t>Conduct surveys to gain information on small business needs and resources aimed at doing business with CapMetro</a:t>
            </a:r>
          </a:p>
          <a:p>
            <a:pPr marL="285750" indent="-285750">
              <a:lnSpc>
                <a:spcPct val="150000"/>
              </a:lnSpc>
              <a:buFont typeface="Arial" panose="020B0604020202020204" pitchFamily="34" charset="0"/>
              <a:buChar char="•"/>
            </a:pPr>
            <a:r>
              <a:rPr lang="en-US"/>
              <a:t>Collaborate with local organizations, agencies, and companies aimed at small business development and growth.</a:t>
            </a:r>
          </a:p>
        </p:txBody>
      </p:sp>
      <p:pic>
        <p:nvPicPr>
          <p:cNvPr id="4" name="Slide 12">
            <a:hlinkClick r:id="" action="ppaction://media"/>
            <a:extLst>
              <a:ext uri="{FF2B5EF4-FFF2-40B4-BE49-F238E27FC236}">
                <a16:creationId xmlns:a16="http://schemas.microsoft.com/office/drawing/2014/main" id="{3ADE6D5B-6AEF-DB97-564F-1DE42553AA8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77079" y="435292"/>
            <a:ext cx="609600" cy="609600"/>
          </a:xfrm>
          <a:prstGeom prst="rect">
            <a:avLst/>
          </a:prstGeom>
        </p:spPr>
      </p:pic>
      <p:graphicFrame>
        <p:nvGraphicFramePr>
          <p:cNvPr id="6" name="Table 5">
            <a:extLst>
              <a:ext uri="{FF2B5EF4-FFF2-40B4-BE49-F238E27FC236}">
                <a16:creationId xmlns:a16="http://schemas.microsoft.com/office/drawing/2014/main" id="{942EB67D-BB35-4EFC-B12B-59DBB0DF2CD4}"/>
              </a:ext>
            </a:extLst>
          </p:cNvPr>
          <p:cNvGraphicFramePr>
            <a:graphicFrameLocks noGrp="1"/>
          </p:cNvGraphicFramePr>
          <p:nvPr>
            <p:extLst>
              <p:ext uri="{D42A27DB-BD31-4B8C-83A1-F6EECF244321}">
                <p14:modId xmlns:p14="http://schemas.microsoft.com/office/powerpoint/2010/main" val="530760947"/>
              </p:ext>
            </p:extLst>
          </p:nvPr>
        </p:nvGraphicFramePr>
        <p:xfrm>
          <a:off x="305736" y="1594449"/>
          <a:ext cx="11181358" cy="4418234"/>
        </p:xfrm>
        <a:graphic>
          <a:graphicData uri="http://schemas.openxmlformats.org/drawingml/2006/table">
            <a:tbl>
              <a:tblPr firstRow="1" bandRow="1">
                <a:tableStyleId>{5C22544A-7EE6-4342-B048-85BDC9FD1C3A}</a:tableStyleId>
              </a:tblPr>
              <a:tblGrid>
                <a:gridCol w="5590679">
                  <a:extLst>
                    <a:ext uri="{9D8B030D-6E8A-4147-A177-3AD203B41FA5}">
                      <a16:colId xmlns:a16="http://schemas.microsoft.com/office/drawing/2014/main" val="2210642164"/>
                    </a:ext>
                  </a:extLst>
                </a:gridCol>
                <a:gridCol w="5590679">
                  <a:extLst>
                    <a:ext uri="{9D8B030D-6E8A-4147-A177-3AD203B41FA5}">
                      <a16:colId xmlns:a16="http://schemas.microsoft.com/office/drawing/2014/main" val="3166890689"/>
                    </a:ext>
                  </a:extLst>
                </a:gridCol>
              </a:tblGrid>
              <a:tr h="370840">
                <a:tc gridSpan="2">
                  <a:txBody>
                    <a:bodyPr/>
                    <a:lstStyle/>
                    <a:p>
                      <a:pPr algn="ctr"/>
                      <a:r>
                        <a:rPr lang="en-US"/>
                        <a:t>Overview</a:t>
                      </a:r>
                    </a:p>
                  </a:txBody>
                  <a:tcPr/>
                </a:tc>
                <a:tc hMerge="1">
                  <a:txBody>
                    <a:bodyPr/>
                    <a:lstStyle/>
                    <a:p>
                      <a:endParaRPr lang="en-US"/>
                    </a:p>
                  </a:txBody>
                  <a:tcPr/>
                </a:tc>
                <a:extLst>
                  <a:ext uri="{0D108BD9-81ED-4DB2-BD59-A6C34878D82A}">
                    <a16:rowId xmlns:a16="http://schemas.microsoft.com/office/drawing/2014/main" val="3021256062"/>
                  </a:ext>
                </a:extLst>
              </a:tr>
              <a:tr h="6717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a:t>Manage Disadvantage Business Enterprise (DBE) &amp; Small Business Enterprise (SBE) Program compliance and equal opportunity requirements on CapMetro’s contracts and procurements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a:p>
                  </a:txBody>
                  <a:tcPr/>
                </a:tc>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kern="1200">
                        <a:solidFill>
                          <a:schemeClr val="dk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a:solidFill>
                            <a:schemeClr val="dk1"/>
                          </a:solidFill>
                          <a:latin typeface="+mn-lt"/>
                          <a:ea typeface="+mn-ea"/>
                          <a:cs typeface="+mn-cs"/>
                        </a:rPr>
                        <a:t>Cond</a:t>
                      </a:r>
                      <a:r>
                        <a:rPr lang="en-US" sz="1600"/>
                        <a:t>uct outreach initiatives to source small business to support CapMetro procurement and project initiatives</a:t>
                      </a:r>
                    </a:p>
                    <a:p>
                      <a:pPr marL="171450" indent="-171450">
                        <a:lnSpc>
                          <a:spcPct val="150000"/>
                        </a:lnSpc>
                        <a:buFont typeface="Arial" panose="020B0604020202020204" pitchFamily="34" charset="0"/>
                        <a:buChar char="•"/>
                      </a:pPr>
                      <a:r>
                        <a:rPr lang="en-US" sz="1600"/>
                        <a:t>1x1 meetings and follow-ups – </a:t>
                      </a:r>
                      <a:r>
                        <a:rPr lang="en-US" sz="1600" b="1" i="1" u="sng"/>
                        <a:t>Must first complete the survey in the Small Business Programs webpage</a:t>
                      </a:r>
                    </a:p>
                    <a:p>
                      <a:pPr marL="341313" indent="-165100">
                        <a:lnSpc>
                          <a:spcPct val="150000"/>
                        </a:lnSpc>
                        <a:buFont typeface="Courier New" panose="02070309020205020404" pitchFamily="49" charset="0"/>
                        <a:buChar char="o"/>
                      </a:pPr>
                      <a:r>
                        <a:rPr lang="en-US" sz="1600"/>
                        <a:t>Share information on how to do business with CapMetro, local business development centers, etc.</a:t>
                      </a:r>
                    </a:p>
                    <a:p>
                      <a:pPr marL="176213" indent="-176213">
                        <a:lnSpc>
                          <a:spcPct val="150000"/>
                        </a:lnSpc>
                        <a:buFont typeface="Arial" panose="020B0604020202020204" pitchFamily="34" charset="0"/>
                        <a:buChar char="•"/>
                      </a:pPr>
                      <a:r>
                        <a:rPr lang="en-US" sz="1600"/>
                        <a:t>Participation at external &amp; internal forums</a:t>
                      </a:r>
                    </a:p>
                    <a:p>
                      <a:pPr marL="176213" indent="-176213">
                        <a:lnSpc>
                          <a:spcPct val="150000"/>
                        </a:lnSpc>
                        <a:buFont typeface="Arial" panose="020B0604020202020204" pitchFamily="34" charset="0"/>
                        <a:buChar char="•"/>
                      </a:pPr>
                      <a:r>
                        <a:rPr lang="en-US" sz="1600"/>
                        <a:t>Conduct surveys to gain information on small business needs and resources aimed at doing business with CapMetro</a:t>
                      </a:r>
                    </a:p>
                  </a:txBody>
                  <a:tcPr/>
                </a:tc>
                <a:extLst>
                  <a:ext uri="{0D108BD9-81ED-4DB2-BD59-A6C34878D82A}">
                    <a16:rowId xmlns:a16="http://schemas.microsoft.com/office/drawing/2014/main" val="3484341395"/>
                  </a:ext>
                </a:extLst>
              </a:tr>
              <a:tr h="11822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a:t>Support development of small businesses with the potential to engage in commerce with CapMetro.</a:t>
                      </a:r>
                    </a:p>
                  </a:txBody>
                  <a:tcPr/>
                </a:tc>
                <a:tc vMerge="1">
                  <a:txBody>
                    <a:bodyPr/>
                    <a:lstStyle/>
                    <a:p>
                      <a:endParaRPr lang="en-US" sz="1200"/>
                    </a:p>
                  </a:txBody>
                  <a:tcPr/>
                </a:tc>
                <a:extLst>
                  <a:ext uri="{0D108BD9-81ED-4DB2-BD59-A6C34878D82A}">
                    <a16:rowId xmlns:a16="http://schemas.microsoft.com/office/drawing/2014/main" val="280834744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a:t>Collaborate with local organizations, agencies, and companies aimed at small business development and growth.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a:p>
                  </a:txBody>
                  <a:tcPr/>
                </a:tc>
                <a:tc vMerge="1">
                  <a:txBody>
                    <a:bodyPr/>
                    <a:lstStyle/>
                    <a:p>
                      <a:endParaRPr lang="en-US" sz="1200"/>
                    </a:p>
                  </a:txBody>
                  <a:tcPr/>
                </a:tc>
                <a:extLst>
                  <a:ext uri="{0D108BD9-81ED-4DB2-BD59-A6C34878D82A}">
                    <a16:rowId xmlns:a16="http://schemas.microsoft.com/office/drawing/2014/main" val="593356942"/>
                  </a:ext>
                </a:extLst>
              </a:tr>
            </a:tbl>
          </a:graphicData>
        </a:graphic>
      </p:graphicFrame>
    </p:spTree>
    <p:extLst>
      <p:ext uri="{BB962C8B-B14F-4D97-AF65-F5344CB8AC3E}">
        <p14:creationId xmlns:p14="http://schemas.microsoft.com/office/powerpoint/2010/main" val="425130956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nextCondLst>
                <p:cond evt="onClick" delay="0">
                  <p:tgtEl>
                    <p:spTgt spid="4"/>
                  </p:tgtEl>
                </p:cond>
              </p:nextCondLst>
            </p:seq>
            <p:audio>
              <p:cMediaNode vol="80000" numSld="999">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6DA21-CA20-2929-4387-A930624DCFF1}"/>
              </a:ext>
            </a:extLst>
          </p:cNvPr>
          <p:cNvSpPr>
            <a:spLocks noGrp="1"/>
          </p:cNvSpPr>
          <p:nvPr>
            <p:ph type="title"/>
          </p:nvPr>
        </p:nvSpPr>
        <p:spPr/>
        <p:txBody>
          <a:bodyPr/>
          <a:lstStyle/>
          <a:p>
            <a:r>
              <a:rPr lang="en-US"/>
              <a:t>Small Business Programs</a:t>
            </a:r>
          </a:p>
        </p:txBody>
      </p:sp>
      <p:sp>
        <p:nvSpPr>
          <p:cNvPr id="3" name="Slide Number Placeholder 2">
            <a:extLst>
              <a:ext uri="{FF2B5EF4-FFF2-40B4-BE49-F238E27FC236}">
                <a16:creationId xmlns:a16="http://schemas.microsoft.com/office/drawing/2014/main" id="{9FA16F6C-7C44-23FD-AD42-F2BF06C9E282}"/>
              </a:ext>
            </a:extLst>
          </p:cNvPr>
          <p:cNvSpPr>
            <a:spLocks noGrp="1"/>
          </p:cNvSpPr>
          <p:nvPr>
            <p:ph type="sldNum" sz="quarter" idx="4"/>
          </p:nvPr>
        </p:nvSpPr>
        <p:spPr/>
        <p:txBody>
          <a:bodyPr/>
          <a:lstStyle/>
          <a:p>
            <a:fld id="{8D7FC446-F588-1E49-A4AF-0F7EB71D2C49}" type="slidenum">
              <a:rPr lang="en-US" smtClean="0"/>
              <a:pPr/>
              <a:t>13</a:t>
            </a:fld>
            <a:endParaRPr lang="en-US"/>
          </a:p>
        </p:txBody>
      </p:sp>
      <p:graphicFrame>
        <p:nvGraphicFramePr>
          <p:cNvPr id="4" name="Table 3">
            <a:extLst>
              <a:ext uri="{FF2B5EF4-FFF2-40B4-BE49-F238E27FC236}">
                <a16:creationId xmlns:a16="http://schemas.microsoft.com/office/drawing/2014/main" id="{CCBD1EA6-F3E5-C520-ABA7-87D757AF78B8}"/>
              </a:ext>
            </a:extLst>
          </p:cNvPr>
          <p:cNvGraphicFramePr>
            <a:graphicFrameLocks noGrp="1"/>
          </p:cNvGraphicFramePr>
          <p:nvPr>
            <p:extLst>
              <p:ext uri="{D42A27DB-BD31-4B8C-83A1-F6EECF244321}">
                <p14:modId xmlns:p14="http://schemas.microsoft.com/office/powerpoint/2010/main" val="1649458095"/>
              </p:ext>
            </p:extLst>
          </p:nvPr>
        </p:nvGraphicFramePr>
        <p:xfrm>
          <a:off x="375920" y="1044892"/>
          <a:ext cx="11430000" cy="5017516"/>
        </p:xfrm>
        <a:graphic>
          <a:graphicData uri="http://schemas.openxmlformats.org/drawingml/2006/table">
            <a:tbl>
              <a:tblPr firstRow="1" bandRow="1">
                <a:tableStyleId>{5C22544A-7EE6-4342-B048-85BDC9FD1C3A}</a:tableStyleId>
              </a:tblPr>
              <a:tblGrid>
                <a:gridCol w="5715000">
                  <a:extLst>
                    <a:ext uri="{9D8B030D-6E8A-4147-A177-3AD203B41FA5}">
                      <a16:colId xmlns:a16="http://schemas.microsoft.com/office/drawing/2014/main" val="2310432124"/>
                    </a:ext>
                  </a:extLst>
                </a:gridCol>
                <a:gridCol w="5715000">
                  <a:extLst>
                    <a:ext uri="{9D8B030D-6E8A-4147-A177-3AD203B41FA5}">
                      <a16:colId xmlns:a16="http://schemas.microsoft.com/office/drawing/2014/main" val="1623605293"/>
                    </a:ext>
                  </a:extLst>
                </a:gridCol>
              </a:tblGrid>
              <a:tr h="370840">
                <a:tc>
                  <a:txBody>
                    <a:bodyPr/>
                    <a:lstStyle/>
                    <a:p>
                      <a:pPr algn="ctr"/>
                      <a:r>
                        <a:rPr lang="en-US"/>
                        <a:t>Disadvantaged Business Enterprise (DBE)</a:t>
                      </a:r>
                    </a:p>
                  </a:txBody>
                  <a:tcPr/>
                </a:tc>
                <a:tc>
                  <a:txBody>
                    <a:bodyPr/>
                    <a:lstStyle/>
                    <a:p>
                      <a:pPr algn="ctr"/>
                      <a:r>
                        <a:rPr lang="en-US"/>
                        <a:t>Small Business Enterprise (SBE)</a:t>
                      </a:r>
                    </a:p>
                  </a:txBody>
                  <a:tcPr/>
                </a:tc>
                <a:extLst>
                  <a:ext uri="{0D108BD9-81ED-4DB2-BD59-A6C34878D82A}">
                    <a16:rowId xmlns:a16="http://schemas.microsoft.com/office/drawing/2014/main" val="1397471448"/>
                  </a:ext>
                </a:extLst>
              </a:tr>
              <a:tr h="370840">
                <a:tc gridSpan="2">
                  <a:txBody>
                    <a:bodyPr/>
                    <a:lstStyle/>
                    <a:p>
                      <a:pPr marL="2974975" marR="0" indent="171450" algn="l">
                        <a:lnSpc>
                          <a:spcPct val="106000"/>
                        </a:lnSpc>
                        <a:spcBef>
                          <a:spcPts val="0"/>
                        </a:spcBef>
                        <a:spcAft>
                          <a:spcPts val="600"/>
                        </a:spcAft>
                        <a:buFont typeface="Symbol" panose="05050102010706020507" pitchFamily="18" charset="2"/>
                        <a:buChar char=""/>
                        <a:tabLst>
                          <a:tab pos="228600" algn="l"/>
                          <a:tab pos="2913063" algn="l"/>
                        </a:tabLst>
                      </a:pPr>
                      <a:r>
                        <a:rPr lang="en-US" sz="1200">
                          <a:latin typeface="+mn-lt"/>
                          <a:cs typeface="Calibri"/>
                        </a:rPr>
                        <a:t>Ensure nondiscrimination in the award and administration of CapMetro contracts</a:t>
                      </a:r>
                    </a:p>
                    <a:p>
                      <a:pPr marL="2974975" marR="0" lvl="0" indent="171450" algn="l" fontAlgn="base">
                        <a:lnSpc>
                          <a:spcPct val="106000"/>
                        </a:lnSpc>
                        <a:spcBef>
                          <a:spcPts val="0"/>
                        </a:spcBef>
                        <a:spcAft>
                          <a:spcPts val="600"/>
                        </a:spcAft>
                        <a:buFont typeface="Symbol" panose="05050102010706020507" pitchFamily="18" charset="2"/>
                        <a:buChar char=""/>
                        <a:tabLst>
                          <a:tab pos="228600" algn="l"/>
                          <a:tab pos="2913063" algn="l"/>
                        </a:tabLst>
                      </a:pPr>
                      <a:r>
                        <a:rPr lang="en-US" sz="1200">
                          <a:latin typeface="+mn-lt"/>
                          <a:cs typeface="Calibri"/>
                        </a:rPr>
                        <a:t>Create a level playing field on which DBEs/SBEs can compete fairly for contracts</a:t>
                      </a:r>
                    </a:p>
                    <a:p>
                      <a:pPr marL="2974975" marR="0" lvl="0" indent="171450" algn="l" fontAlgn="base">
                        <a:lnSpc>
                          <a:spcPct val="106000"/>
                        </a:lnSpc>
                        <a:spcBef>
                          <a:spcPts val="0"/>
                        </a:spcBef>
                        <a:spcAft>
                          <a:spcPts val="600"/>
                        </a:spcAft>
                        <a:buFont typeface="Symbol" panose="05050102010706020507" pitchFamily="18" charset="2"/>
                        <a:buChar char=""/>
                        <a:tabLst>
                          <a:tab pos="228600" algn="l"/>
                          <a:tab pos="2913063" algn="l"/>
                        </a:tabLst>
                      </a:pPr>
                      <a:r>
                        <a:rPr lang="en-US" sz="1200">
                          <a:latin typeface="+mn-lt"/>
                          <a:cs typeface="Calibri"/>
                        </a:rPr>
                        <a:t>Assist the development of firms that can compete successfully in the marketplace</a:t>
                      </a:r>
                    </a:p>
                  </a:txBody>
                  <a:tcPr/>
                </a:tc>
                <a:tc hMerge="1">
                  <a:txBody>
                    <a:bodyPr/>
                    <a:lstStyle/>
                    <a:p>
                      <a:pPr algn="ctr"/>
                      <a:endParaRPr lang="en-US"/>
                    </a:p>
                  </a:txBody>
                  <a:tcPr/>
                </a:tc>
                <a:extLst>
                  <a:ext uri="{0D108BD9-81ED-4DB2-BD59-A6C34878D82A}">
                    <a16:rowId xmlns:a16="http://schemas.microsoft.com/office/drawing/2014/main" val="2298190603"/>
                  </a:ext>
                </a:extLst>
              </a:tr>
              <a:tr h="370840">
                <a:tc>
                  <a:txBody>
                    <a:bodyPr/>
                    <a:lstStyle/>
                    <a:p>
                      <a:pPr marL="342900" marR="0" indent="-342900" algn="l" defTabSz="914400" rtl="0" eaLnBrk="1" latinLnBrk="0" hangingPunct="1">
                        <a:lnSpc>
                          <a:spcPct val="106000"/>
                        </a:lnSpc>
                        <a:spcBef>
                          <a:spcPts val="0"/>
                        </a:spcBef>
                        <a:spcAft>
                          <a:spcPts val="600"/>
                        </a:spcAft>
                        <a:buFont typeface="Symbol" panose="05050102010706020507" pitchFamily="18" charset="2"/>
                        <a:buChar char=""/>
                      </a:pPr>
                      <a:r>
                        <a:rPr lang="en-US" sz="1200" kern="1200">
                          <a:solidFill>
                            <a:schemeClr val="dk1"/>
                          </a:solidFill>
                          <a:latin typeface="+mn-lt"/>
                          <a:ea typeface="+mn-ea"/>
                          <a:cs typeface="Calibri"/>
                        </a:rPr>
                        <a:t>Administered in accordance with Title 49 C.F.R. Part 26 &amp; USDOT guidance.</a:t>
                      </a:r>
                    </a:p>
                    <a:p>
                      <a:pPr marL="342900" marR="0" lvl="0" indent="-342900" algn="l" defTabSz="914400" rtl="0" eaLnBrk="1" fontAlgn="base" latinLnBrk="0" hangingPunct="1">
                        <a:lnSpc>
                          <a:spcPct val="106000"/>
                        </a:lnSpc>
                        <a:spcBef>
                          <a:spcPts val="0"/>
                        </a:spcBef>
                        <a:spcAft>
                          <a:spcPts val="600"/>
                        </a:spcAft>
                        <a:buFont typeface="Symbol" panose="05050102010706020507" pitchFamily="18" charset="2"/>
                        <a:buChar char=""/>
                        <a:tabLst>
                          <a:tab pos="228600" algn="l"/>
                        </a:tabLst>
                      </a:pPr>
                      <a:r>
                        <a:rPr lang="en-US" sz="1200" kern="1200">
                          <a:solidFill>
                            <a:schemeClr val="dk1"/>
                          </a:solidFill>
                          <a:latin typeface="+mn-lt"/>
                          <a:ea typeface="+mn-ea"/>
                          <a:cs typeface="Calibri"/>
                        </a:rPr>
                        <a:t>For-profit small business</a:t>
                      </a:r>
                    </a:p>
                    <a:p>
                      <a:pPr marL="342900" marR="0" indent="-342900" algn="l" defTabSz="914400" rtl="0" eaLnBrk="1" fontAlgn="base" latinLnBrk="0" hangingPunct="1">
                        <a:lnSpc>
                          <a:spcPct val="106000"/>
                        </a:lnSpc>
                        <a:spcBef>
                          <a:spcPts val="0"/>
                        </a:spcBef>
                        <a:spcAft>
                          <a:spcPts val="600"/>
                        </a:spcAft>
                        <a:buFont typeface="Symbol" panose="05050102010706020507" pitchFamily="18" charset="2"/>
                        <a:buChar char=""/>
                        <a:tabLst>
                          <a:tab pos="228600" algn="l"/>
                        </a:tabLst>
                      </a:pPr>
                      <a:r>
                        <a:rPr lang="en-US" sz="1200" kern="1200">
                          <a:solidFill>
                            <a:schemeClr val="dk1"/>
                          </a:solidFill>
                          <a:latin typeface="+mn-lt"/>
                          <a:ea typeface="+mn-ea"/>
                          <a:cs typeface="Calibri"/>
                        </a:rPr>
                        <a:t>At least 51% owned by one or more socially and economically disadvantaged individuals who must control the business decisions and manage day-to-day operations </a:t>
                      </a:r>
                    </a:p>
                    <a:p>
                      <a:pPr marL="342900" marR="0" lvl="0" indent="-342900" algn="l" defTabSz="914400" rtl="0" eaLnBrk="1" fontAlgn="base" latinLnBrk="0" hangingPunct="1">
                        <a:lnSpc>
                          <a:spcPct val="106000"/>
                        </a:lnSpc>
                        <a:spcBef>
                          <a:spcPts val="0"/>
                        </a:spcBef>
                        <a:spcAft>
                          <a:spcPts val="600"/>
                        </a:spcAft>
                        <a:buFont typeface="Symbol" panose="05050102010706020507" pitchFamily="18" charset="2"/>
                        <a:buChar char=""/>
                        <a:tabLst>
                          <a:tab pos="228600" algn="l"/>
                        </a:tabLst>
                      </a:pPr>
                      <a:r>
                        <a:rPr lang="en-US" sz="1200" kern="1200">
                          <a:solidFill>
                            <a:schemeClr val="dk1"/>
                          </a:solidFill>
                          <a:latin typeface="+mn-lt"/>
                          <a:ea typeface="+mn-ea"/>
                          <a:cs typeface="Calibri"/>
                        </a:rPr>
                        <a:t>Qualifying owners are U.S. Citizens or Permanent Residents</a:t>
                      </a:r>
                    </a:p>
                    <a:p>
                      <a:pPr marL="342900" marR="0" lvl="0" indent="-342900" algn="l" defTabSz="914400" rtl="0" eaLnBrk="1" fontAlgn="base" latinLnBrk="0" hangingPunct="1">
                        <a:lnSpc>
                          <a:spcPct val="106000"/>
                        </a:lnSpc>
                        <a:spcBef>
                          <a:spcPts val="0"/>
                        </a:spcBef>
                        <a:spcAft>
                          <a:spcPts val="600"/>
                        </a:spcAft>
                        <a:buFont typeface="Symbol" panose="05050102010706020507" pitchFamily="18" charset="2"/>
                        <a:buChar char=""/>
                        <a:tabLst>
                          <a:tab pos="228600" algn="l"/>
                        </a:tabLst>
                      </a:pPr>
                      <a:r>
                        <a:rPr lang="en-US" sz="1200" kern="1200">
                          <a:solidFill>
                            <a:schemeClr val="dk1"/>
                          </a:solidFill>
                          <a:latin typeface="+mn-lt"/>
                          <a:ea typeface="+mn-ea"/>
                          <a:cs typeface="Calibri"/>
                        </a:rPr>
                        <a:t>Meets the Small Business Administration’s size standard and does not exceed $23.98 million in gross annual receipts (5-year average)</a:t>
                      </a:r>
                    </a:p>
                    <a:p>
                      <a:pPr marL="342900" marR="0" lvl="0" indent="-342900" algn="l" defTabSz="914400" rtl="0" eaLnBrk="1" fontAlgn="base" latinLnBrk="0" hangingPunct="1">
                        <a:lnSpc>
                          <a:spcPct val="106000"/>
                        </a:lnSpc>
                        <a:spcBef>
                          <a:spcPts val="0"/>
                        </a:spcBef>
                        <a:spcAft>
                          <a:spcPts val="600"/>
                        </a:spcAft>
                        <a:buFont typeface="Symbol" panose="05050102010706020507" pitchFamily="18" charset="2"/>
                        <a:buChar char=""/>
                        <a:tabLst>
                          <a:tab pos="228600" algn="l"/>
                        </a:tabLst>
                      </a:pPr>
                      <a:r>
                        <a:rPr lang="en-US" sz="1200" kern="1200">
                          <a:solidFill>
                            <a:schemeClr val="dk1"/>
                          </a:solidFill>
                          <a:latin typeface="+mn-lt"/>
                          <a:ea typeface="+mn-ea"/>
                          <a:cs typeface="Calibri"/>
                        </a:rPr>
                        <a:t>TUCP Members that Certify DBEs</a:t>
                      </a:r>
                    </a:p>
                    <a:p>
                      <a:pPr marL="800100" lvl="1" indent="-342900" fontAlgn="base">
                        <a:lnSpc>
                          <a:spcPct val="106000"/>
                        </a:lnSpc>
                        <a:spcAft>
                          <a:spcPts val="600"/>
                        </a:spcAft>
                        <a:buFont typeface="Courier New" panose="02070309020205020404" pitchFamily="49" charset="0"/>
                        <a:buChar char="o"/>
                        <a:tabLst>
                          <a:tab pos="228600" algn="l"/>
                        </a:tabLst>
                        <a:defRPr/>
                      </a:pPr>
                      <a:r>
                        <a:rPr lang="en-US" sz="1200">
                          <a:latin typeface="+mn-lt"/>
                          <a:cs typeface="Calibri" panose="020F0502020204030204" pitchFamily="34" charset="0"/>
                        </a:rPr>
                        <a:t>City of Austin</a:t>
                      </a:r>
                    </a:p>
                    <a:p>
                      <a:pPr marL="800100" lvl="1" indent="-342900" fontAlgn="base">
                        <a:lnSpc>
                          <a:spcPct val="106000"/>
                        </a:lnSpc>
                        <a:spcAft>
                          <a:spcPts val="600"/>
                        </a:spcAft>
                        <a:buFont typeface="Courier New" panose="02070309020205020404" pitchFamily="49" charset="0"/>
                        <a:buChar char="o"/>
                        <a:tabLst>
                          <a:tab pos="228600" algn="l"/>
                        </a:tabLst>
                        <a:defRPr/>
                      </a:pPr>
                      <a:r>
                        <a:rPr lang="en-US" sz="1200">
                          <a:latin typeface="+mn-lt"/>
                          <a:cs typeface="Calibri" panose="020F0502020204030204" pitchFamily="34" charset="0"/>
                        </a:rPr>
                        <a:t>City of Houston</a:t>
                      </a:r>
                    </a:p>
                    <a:p>
                      <a:pPr marL="800100" lvl="1" indent="-342900" fontAlgn="base">
                        <a:lnSpc>
                          <a:spcPct val="106000"/>
                        </a:lnSpc>
                        <a:spcAft>
                          <a:spcPts val="600"/>
                        </a:spcAft>
                        <a:buFont typeface="Courier New" panose="02070309020205020404" pitchFamily="49" charset="0"/>
                        <a:buChar char="o"/>
                        <a:tabLst>
                          <a:tab pos="228600" algn="l"/>
                        </a:tabLst>
                        <a:defRPr/>
                      </a:pPr>
                      <a:r>
                        <a:rPr lang="en-US" sz="1200">
                          <a:latin typeface="+mn-lt"/>
                          <a:cs typeface="Calibri" panose="020F0502020204030204" pitchFamily="34" charset="0"/>
                        </a:rPr>
                        <a:t>Corpus Christi Regional Transportation Authority</a:t>
                      </a:r>
                    </a:p>
                    <a:p>
                      <a:pPr marL="800100" lvl="1" indent="-342900" fontAlgn="base">
                        <a:lnSpc>
                          <a:spcPct val="106000"/>
                        </a:lnSpc>
                        <a:spcAft>
                          <a:spcPts val="600"/>
                        </a:spcAft>
                        <a:buFont typeface="Courier New" panose="02070309020205020404" pitchFamily="49" charset="0"/>
                        <a:buChar char="o"/>
                        <a:tabLst>
                          <a:tab pos="228600" algn="l"/>
                        </a:tabLst>
                        <a:defRPr/>
                      </a:pPr>
                      <a:r>
                        <a:rPr lang="en-US" sz="1200">
                          <a:latin typeface="+mn-lt"/>
                          <a:cs typeface="Calibri" panose="020F0502020204030204" pitchFamily="34" charset="0"/>
                        </a:rPr>
                        <a:t>North Central Texas Regional Certification Agency</a:t>
                      </a:r>
                    </a:p>
                    <a:p>
                      <a:pPr marL="800100" lvl="1" indent="-342900" fontAlgn="base">
                        <a:lnSpc>
                          <a:spcPct val="106000"/>
                        </a:lnSpc>
                        <a:spcAft>
                          <a:spcPts val="600"/>
                        </a:spcAft>
                        <a:buFont typeface="Courier New" panose="02070309020205020404" pitchFamily="49" charset="0"/>
                        <a:buChar char="o"/>
                        <a:tabLst>
                          <a:tab pos="228600" algn="l"/>
                        </a:tabLst>
                        <a:defRPr/>
                      </a:pPr>
                      <a:r>
                        <a:rPr lang="en-US" sz="1200">
                          <a:latin typeface="+mn-lt"/>
                          <a:cs typeface="Calibri" panose="020F0502020204030204" pitchFamily="34" charset="0"/>
                        </a:rPr>
                        <a:t>South Central Regional Certification Agency</a:t>
                      </a:r>
                    </a:p>
                    <a:p>
                      <a:pPr marL="800100" lvl="1" indent="-342900" fontAlgn="base">
                        <a:lnSpc>
                          <a:spcPct val="106000"/>
                        </a:lnSpc>
                        <a:spcAft>
                          <a:spcPts val="600"/>
                        </a:spcAft>
                        <a:buFont typeface="Courier New" panose="02070309020205020404" pitchFamily="49" charset="0"/>
                        <a:buChar char="o"/>
                        <a:tabLst>
                          <a:tab pos="228600" algn="l"/>
                        </a:tabLst>
                        <a:defRPr/>
                      </a:pPr>
                      <a:r>
                        <a:rPr lang="en-US" sz="1200">
                          <a:latin typeface="+mn-lt"/>
                          <a:cs typeface="Calibri" panose="020F0502020204030204" pitchFamily="34" charset="0"/>
                        </a:rPr>
                        <a:t>Texas Department of Transportation</a:t>
                      </a:r>
                    </a:p>
                  </a:txBody>
                  <a:tcPr/>
                </a:tc>
                <a:tc>
                  <a:txBody>
                    <a:bodyPr/>
                    <a:lstStyle/>
                    <a:p>
                      <a:pPr marL="342900" marR="0" indent="-342900" algn="l" defTabSz="914400" rtl="0" eaLnBrk="1" latinLnBrk="0" hangingPunct="1">
                        <a:lnSpc>
                          <a:spcPct val="106000"/>
                        </a:lnSpc>
                        <a:spcBef>
                          <a:spcPts val="0"/>
                        </a:spcBef>
                        <a:spcAft>
                          <a:spcPts val="600"/>
                        </a:spcAft>
                        <a:buFont typeface="Symbol" panose="05050102010706020507" pitchFamily="18" charset="2"/>
                        <a:buChar char=""/>
                      </a:pPr>
                      <a:r>
                        <a:rPr lang="en-US" sz="1200" kern="1200">
                          <a:solidFill>
                            <a:schemeClr val="dk1"/>
                          </a:solidFill>
                          <a:latin typeface="+mn-lt"/>
                          <a:ea typeface="+mn-ea"/>
                          <a:cs typeface="Calibri"/>
                        </a:rPr>
                        <a:t>Administered in accordance with Texas Transportation Code, Title 6, Subtitle K, Chapter 451, Subchapter A, Subchapter F, Section 451.251 – 451.253</a:t>
                      </a:r>
                    </a:p>
                    <a:p>
                      <a:pPr marL="342900" marR="0" indent="-342900" algn="l" defTabSz="914400" rtl="0" eaLnBrk="1" latinLnBrk="0" hangingPunct="1">
                        <a:lnSpc>
                          <a:spcPct val="106000"/>
                        </a:lnSpc>
                        <a:spcBef>
                          <a:spcPts val="0"/>
                        </a:spcBef>
                        <a:spcAft>
                          <a:spcPts val="600"/>
                        </a:spcAft>
                        <a:buFont typeface="Symbol" panose="05050102010706020507" pitchFamily="18" charset="2"/>
                        <a:buChar char=""/>
                      </a:pPr>
                      <a:r>
                        <a:rPr lang="en-US" sz="1200" kern="1200">
                          <a:solidFill>
                            <a:schemeClr val="dk1"/>
                          </a:solidFill>
                          <a:latin typeface="+mn-lt"/>
                          <a:ea typeface="+mn-ea"/>
                          <a:cs typeface="Calibri"/>
                        </a:rPr>
                        <a:t>CapMetro accepts certifications under its SBE Program that meets the Small Business Administration’s size standards that include:</a:t>
                      </a:r>
                    </a:p>
                    <a:p>
                      <a:pPr marL="514350" marR="0" lvl="0" indent="-171450" algn="l" defTabSz="914400" rtl="0" eaLnBrk="1" fontAlgn="auto" latinLnBrk="0" hangingPunct="1">
                        <a:lnSpc>
                          <a:spcPct val="106000"/>
                        </a:lnSpc>
                        <a:spcBef>
                          <a:spcPts val="0"/>
                        </a:spcBef>
                        <a:spcAft>
                          <a:spcPts val="600"/>
                        </a:spcAft>
                        <a:buClrTx/>
                        <a:buSzTx/>
                        <a:buFont typeface="Courier New" panose="02070309020205020404" pitchFamily="49" charset="0"/>
                        <a:buChar char="o"/>
                        <a:tabLst/>
                        <a:defRPr/>
                      </a:pPr>
                      <a:r>
                        <a:rPr lang="en-US" sz="1200">
                          <a:latin typeface="+mn-lt"/>
                          <a:cs typeface="Calibri" panose="020F0502020204030204" pitchFamily="34" charset="0"/>
                        </a:rPr>
                        <a:t>Small Business Enterprise (SBE),</a:t>
                      </a:r>
                    </a:p>
                    <a:p>
                      <a:pPr marL="514350" marR="0" lvl="0" indent="-171450" algn="l" defTabSz="914400" rtl="0" eaLnBrk="1" fontAlgn="auto" latinLnBrk="0" hangingPunct="1">
                        <a:lnSpc>
                          <a:spcPct val="106000"/>
                        </a:lnSpc>
                        <a:spcBef>
                          <a:spcPts val="0"/>
                        </a:spcBef>
                        <a:spcAft>
                          <a:spcPts val="600"/>
                        </a:spcAft>
                        <a:buClrTx/>
                        <a:buSzTx/>
                        <a:buFont typeface="Courier New" panose="02070309020205020404" pitchFamily="49" charset="0"/>
                        <a:buChar char="o"/>
                        <a:tabLst/>
                        <a:defRPr/>
                      </a:pPr>
                      <a:r>
                        <a:rPr lang="en-US" sz="1200">
                          <a:latin typeface="+mn-lt"/>
                          <a:cs typeface="Calibri" panose="020F0502020204030204" pitchFamily="34" charset="0"/>
                        </a:rPr>
                        <a:t>Disadvantaged Business Enterprise (DBE),</a:t>
                      </a:r>
                    </a:p>
                    <a:p>
                      <a:pPr marL="514350" marR="0" lvl="0" indent="-171450" algn="l" defTabSz="914400" rtl="0" eaLnBrk="1" fontAlgn="auto" latinLnBrk="0" hangingPunct="1">
                        <a:lnSpc>
                          <a:spcPct val="106000"/>
                        </a:lnSpc>
                        <a:spcBef>
                          <a:spcPts val="0"/>
                        </a:spcBef>
                        <a:spcAft>
                          <a:spcPts val="600"/>
                        </a:spcAft>
                        <a:buClrTx/>
                        <a:buSzTx/>
                        <a:buFont typeface="Courier New" panose="02070309020205020404" pitchFamily="49" charset="0"/>
                        <a:buChar char="o"/>
                        <a:tabLst/>
                        <a:defRPr/>
                      </a:pPr>
                      <a:r>
                        <a:rPr lang="en-US" sz="1200">
                          <a:latin typeface="+mn-lt"/>
                          <a:cs typeface="Calibri" panose="020F0502020204030204" pitchFamily="34" charset="0"/>
                        </a:rPr>
                        <a:t>Historically Underutilized Business (HUB),</a:t>
                      </a:r>
                    </a:p>
                    <a:p>
                      <a:pPr marL="514350" marR="0" lvl="0" indent="-171450" algn="l" defTabSz="914400" rtl="0" eaLnBrk="1" fontAlgn="auto" latinLnBrk="0" hangingPunct="1">
                        <a:lnSpc>
                          <a:spcPct val="106000"/>
                        </a:lnSpc>
                        <a:spcBef>
                          <a:spcPts val="0"/>
                        </a:spcBef>
                        <a:spcAft>
                          <a:spcPts val="600"/>
                        </a:spcAft>
                        <a:buClrTx/>
                        <a:buSzTx/>
                        <a:buFont typeface="Courier New" panose="02070309020205020404" pitchFamily="49" charset="0"/>
                        <a:buChar char="o"/>
                        <a:tabLst/>
                        <a:defRPr/>
                      </a:pPr>
                      <a:r>
                        <a:rPr lang="en-US" sz="1200">
                          <a:latin typeface="+mn-lt"/>
                          <a:cs typeface="Calibri" panose="020F0502020204030204" pitchFamily="34" charset="0"/>
                        </a:rPr>
                        <a:t>Minority Business Enterprise (MBE),</a:t>
                      </a:r>
                    </a:p>
                    <a:p>
                      <a:pPr marL="514350" marR="0" lvl="0" indent="-171450" algn="l" defTabSz="914400" rtl="0" eaLnBrk="1" fontAlgn="auto" latinLnBrk="0" hangingPunct="1">
                        <a:lnSpc>
                          <a:spcPct val="106000"/>
                        </a:lnSpc>
                        <a:spcBef>
                          <a:spcPts val="0"/>
                        </a:spcBef>
                        <a:spcAft>
                          <a:spcPts val="600"/>
                        </a:spcAft>
                        <a:buClrTx/>
                        <a:buSzTx/>
                        <a:buFont typeface="Courier New" panose="02070309020205020404" pitchFamily="49" charset="0"/>
                        <a:buChar char="o"/>
                        <a:tabLst/>
                        <a:defRPr/>
                      </a:pPr>
                      <a:r>
                        <a:rPr lang="en-US" sz="1200">
                          <a:latin typeface="+mn-lt"/>
                          <a:cs typeface="Calibri" panose="020F0502020204030204" pitchFamily="34" charset="0"/>
                        </a:rPr>
                        <a:t>Women Business Enterprise (WMBE), and</a:t>
                      </a:r>
                    </a:p>
                    <a:p>
                      <a:pPr marL="514350" marR="0" lvl="0" indent="-171450" algn="l" defTabSz="914400" rtl="0" eaLnBrk="1" fontAlgn="auto" latinLnBrk="0" hangingPunct="1">
                        <a:lnSpc>
                          <a:spcPct val="106000"/>
                        </a:lnSpc>
                        <a:spcBef>
                          <a:spcPts val="0"/>
                        </a:spcBef>
                        <a:spcAft>
                          <a:spcPts val="600"/>
                        </a:spcAft>
                        <a:buClrTx/>
                        <a:buSzTx/>
                        <a:buFont typeface="Courier New" panose="02070309020205020404" pitchFamily="49" charset="0"/>
                        <a:buChar char="o"/>
                        <a:tabLst/>
                        <a:defRPr/>
                      </a:pPr>
                      <a:r>
                        <a:rPr lang="en-US" sz="1200">
                          <a:latin typeface="+mn-lt"/>
                          <a:cs typeface="Calibri" panose="020F0502020204030204" pitchFamily="34" charset="0"/>
                        </a:rPr>
                        <a:t>Small Business Administration (SBA).</a:t>
                      </a:r>
                    </a:p>
                    <a:p>
                      <a:pPr marL="342900" marR="0" indent="-342900" algn="l" defTabSz="914400" rtl="0" eaLnBrk="1" latinLnBrk="0" hangingPunct="1">
                        <a:lnSpc>
                          <a:spcPct val="106000"/>
                        </a:lnSpc>
                        <a:spcBef>
                          <a:spcPts val="0"/>
                        </a:spcBef>
                        <a:spcAft>
                          <a:spcPts val="600"/>
                        </a:spcAft>
                        <a:buFont typeface="Symbol" panose="05050102010706020507" pitchFamily="18" charset="2"/>
                        <a:buChar char=""/>
                      </a:pPr>
                      <a:endParaRPr lang="en-US" sz="1200" kern="1200">
                        <a:solidFill>
                          <a:schemeClr val="dk1"/>
                        </a:solidFill>
                        <a:latin typeface="+mn-lt"/>
                        <a:ea typeface="+mn-ea"/>
                        <a:cs typeface="Calibri"/>
                      </a:endParaRPr>
                    </a:p>
                  </a:txBody>
                  <a:tcPr/>
                </a:tc>
                <a:extLst>
                  <a:ext uri="{0D108BD9-81ED-4DB2-BD59-A6C34878D82A}">
                    <a16:rowId xmlns:a16="http://schemas.microsoft.com/office/drawing/2014/main" val="3011312634"/>
                  </a:ext>
                </a:extLst>
              </a:tr>
            </a:tbl>
          </a:graphicData>
        </a:graphic>
      </p:graphicFrame>
      <p:sp>
        <p:nvSpPr>
          <p:cNvPr id="5" name="TextBox 4">
            <a:extLst>
              <a:ext uri="{FF2B5EF4-FFF2-40B4-BE49-F238E27FC236}">
                <a16:creationId xmlns:a16="http://schemas.microsoft.com/office/drawing/2014/main" id="{1576EA56-BF15-57D5-00EB-1A059FB49A29}"/>
              </a:ext>
            </a:extLst>
          </p:cNvPr>
          <p:cNvSpPr txBox="1"/>
          <p:nvPr/>
        </p:nvSpPr>
        <p:spPr>
          <a:xfrm>
            <a:off x="4433849" y="6015155"/>
            <a:ext cx="3314141" cy="461665"/>
          </a:xfrm>
          <a:prstGeom prst="rect">
            <a:avLst/>
          </a:prstGeom>
          <a:noFill/>
        </p:spPr>
        <p:txBody>
          <a:bodyPr wrap="square" rtlCol="0">
            <a:spAutoFit/>
          </a:bodyPr>
          <a:lstStyle/>
          <a:p>
            <a:pPr algn="ctr"/>
            <a:r>
              <a:rPr lang="en-US" sz="2400" b="1">
                <a:hlinkClick r:id="rId5"/>
              </a:rPr>
              <a:t>Small Business Programs</a:t>
            </a:r>
            <a:endParaRPr lang="en-US" sz="2400" b="1"/>
          </a:p>
        </p:txBody>
      </p:sp>
      <p:pic>
        <p:nvPicPr>
          <p:cNvPr id="6" name="Slide 13">
            <a:hlinkClick r:id="" action="ppaction://media"/>
            <a:extLst>
              <a:ext uri="{FF2B5EF4-FFF2-40B4-BE49-F238E27FC236}">
                <a16:creationId xmlns:a16="http://schemas.microsoft.com/office/drawing/2014/main" id="{1AF14D01-A0AE-46B4-94C3-4C95D74BBB9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77079" y="414553"/>
            <a:ext cx="609600" cy="609600"/>
          </a:xfrm>
          <a:prstGeom prst="rect">
            <a:avLst/>
          </a:prstGeom>
        </p:spPr>
      </p:pic>
    </p:spTree>
    <p:extLst>
      <p:ext uri="{BB962C8B-B14F-4D97-AF65-F5344CB8AC3E}">
        <p14:creationId xmlns:p14="http://schemas.microsoft.com/office/powerpoint/2010/main" val="163889109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nextCondLst>
                <p:cond evt="onClick" delay="0">
                  <p:tgtEl>
                    <p:spTgt spid="6"/>
                  </p:tgtEl>
                </p:cond>
              </p:nextCondLst>
            </p:seq>
            <p:audio>
              <p:cMediaNode vol="80000" numSld="999">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4F8A8-768C-1911-E013-E5BB8731DE54}"/>
              </a:ext>
            </a:extLst>
          </p:cNvPr>
          <p:cNvSpPr>
            <a:spLocks noGrp="1"/>
          </p:cNvSpPr>
          <p:nvPr>
            <p:ph type="title"/>
          </p:nvPr>
        </p:nvSpPr>
        <p:spPr/>
        <p:txBody>
          <a:bodyPr/>
          <a:lstStyle/>
          <a:p>
            <a:r>
              <a:rPr lang="en-US"/>
              <a:t>Contacts &amp; Resources</a:t>
            </a:r>
          </a:p>
        </p:txBody>
      </p:sp>
      <p:sp>
        <p:nvSpPr>
          <p:cNvPr id="3" name="Slide Number Placeholder 2">
            <a:extLst>
              <a:ext uri="{FF2B5EF4-FFF2-40B4-BE49-F238E27FC236}">
                <a16:creationId xmlns:a16="http://schemas.microsoft.com/office/drawing/2014/main" id="{50A5BF23-2114-EA0B-8FAB-15816F4FD244}"/>
              </a:ext>
            </a:extLst>
          </p:cNvPr>
          <p:cNvSpPr>
            <a:spLocks noGrp="1"/>
          </p:cNvSpPr>
          <p:nvPr>
            <p:ph type="sldNum" sz="quarter" idx="4"/>
          </p:nvPr>
        </p:nvSpPr>
        <p:spPr/>
        <p:txBody>
          <a:bodyPr/>
          <a:lstStyle/>
          <a:p>
            <a:fld id="{8D7FC446-F588-1E49-A4AF-0F7EB71D2C49}" type="slidenum">
              <a:rPr lang="en-US" smtClean="0"/>
              <a:pPr/>
              <a:t>14</a:t>
            </a:fld>
            <a:endParaRPr lang="en-US"/>
          </a:p>
        </p:txBody>
      </p:sp>
      <p:graphicFrame>
        <p:nvGraphicFramePr>
          <p:cNvPr id="5" name="Table 5">
            <a:extLst>
              <a:ext uri="{FF2B5EF4-FFF2-40B4-BE49-F238E27FC236}">
                <a16:creationId xmlns:a16="http://schemas.microsoft.com/office/drawing/2014/main" id="{947B2572-F853-F781-20FF-7C14A364A9B7}"/>
              </a:ext>
            </a:extLst>
          </p:cNvPr>
          <p:cNvGraphicFramePr>
            <a:graphicFrameLocks noGrp="1"/>
          </p:cNvGraphicFramePr>
          <p:nvPr>
            <p:extLst>
              <p:ext uri="{D42A27DB-BD31-4B8C-83A1-F6EECF244321}">
                <p14:modId xmlns:p14="http://schemas.microsoft.com/office/powerpoint/2010/main" val="4121067218"/>
              </p:ext>
            </p:extLst>
          </p:nvPr>
        </p:nvGraphicFramePr>
        <p:xfrm>
          <a:off x="500310" y="1044892"/>
          <a:ext cx="11191380" cy="4820920"/>
        </p:xfrm>
        <a:graphic>
          <a:graphicData uri="http://schemas.openxmlformats.org/drawingml/2006/table">
            <a:tbl>
              <a:tblPr firstRow="1" bandRow="1">
                <a:tableStyleId>{5C22544A-7EE6-4342-B048-85BDC9FD1C3A}</a:tableStyleId>
              </a:tblPr>
              <a:tblGrid>
                <a:gridCol w="5595690">
                  <a:extLst>
                    <a:ext uri="{9D8B030D-6E8A-4147-A177-3AD203B41FA5}">
                      <a16:colId xmlns:a16="http://schemas.microsoft.com/office/drawing/2014/main" val="544672291"/>
                    </a:ext>
                  </a:extLst>
                </a:gridCol>
                <a:gridCol w="5595690">
                  <a:extLst>
                    <a:ext uri="{9D8B030D-6E8A-4147-A177-3AD203B41FA5}">
                      <a16:colId xmlns:a16="http://schemas.microsoft.com/office/drawing/2014/main" val="3674701287"/>
                    </a:ext>
                  </a:extLst>
                </a:gridCol>
              </a:tblGrid>
              <a:tr h="370840">
                <a:tc gridSpan="2">
                  <a:txBody>
                    <a:bodyPr/>
                    <a:lstStyle/>
                    <a:p>
                      <a:endParaRPr lang="en-US"/>
                    </a:p>
                  </a:txBody>
                  <a:tcPr/>
                </a:tc>
                <a:tc hMerge="1">
                  <a:txBody>
                    <a:bodyPr/>
                    <a:lstStyle/>
                    <a:p>
                      <a:endParaRPr lang="en-US"/>
                    </a:p>
                  </a:txBody>
                  <a:tcPr/>
                </a:tc>
                <a:extLst>
                  <a:ext uri="{0D108BD9-81ED-4DB2-BD59-A6C34878D82A}">
                    <a16:rowId xmlns:a16="http://schemas.microsoft.com/office/drawing/2014/main" val="1077449090"/>
                  </a:ext>
                </a:extLst>
              </a:tr>
              <a:tr h="370840">
                <a:tc>
                  <a:txBody>
                    <a:bodyPr/>
                    <a:lstStyle/>
                    <a:p>
                      <a:pPr marL="0" indent="0">
                        <a:buNone/>
                      </a:pPr>
                      <a:r>
                        <a:rPr lang="en-US" sz="1600" b="1">
                          <a:latin typeface="+mn-lt"/>
                          <a:cs typeface="Calibri"/>
                        </a:rPr>
                        <a:t>CapMetro’s Vendor Guide:</a:t>
                      </a:r>
                    </a:p>
                    <a:p>
                      <a:pPr marL="0" indent="0">
                        <a:buNone/>
                      </a:pPr>
                      <a:r>
                        <a:rPr lang="en-US" sz="1600" u="sng">
                          <a:solidFill>
                            <a:srgbClr val="0000FF"/>
                          </a:solidFill>
                          <a:latin typeface="+mn-lt"/>
                          <a:cs typeface="Calibri" panose="020F0502020204030204" pitchFamily="34" charset="0"/>
                          <a:hlinkClick r:id="rId5">
                            <a:extLst>
                              <a:ext uri="{A12FA001-AC4F-418D-AE19-62706E023703}">
                                <ahyp:hlinkClr xmlns:ahyp="http://schemas.microsoft.com/office/drawing/2018/hyperlinkcolor" val="tx"/>
                              </a:ext>
                            </a:extLst>
                          </a:hlinkClick>
                        </a:rPr>
                        <a:t>https://www.capmetro.org/vendors</a:t>
                      </a:r>
                      <a:r>
                        <a:rPr lang="en-US" sz="1600" u="sng">
                          <a:solidFill>
                            <a:srgbClr val="0000FF"/>
                          </a:solidFill>
                          <a:latin typeface="+mn-lt"/>
                          <a:cs typeface="Calibri" panose="020F0502020204030204" pitchFamily="34" charset="0"/>
                        </a:rPr>
                        <a:t> </a:t>
                      </a:r>
                      <a:endParaRPr lang="en-US" sz="1600">
                        <a:latin typeface="+mn-lt"/>
                      </a:endParaRPr>
                    </a:p>
                    <a:p>
                      <a:pPr marL="0" indent="0">
                        <a:spcBef>
                          <a:spcPts val="0"/>
                        </a:spcBef>
                        <a:buFont typeface="Arial" panose="020B0604020202020204" pitchFamily="34" charset="0"/>
                        <a:buNone/>
                      </a:pPr>
                      <a:endParaRPr lang="en-US" sz="1600" b="1">
                        <a:latin typeface="+mn-lt"/>
                      </a:endParaRPr>
                    </a:p>
                    <a:p>
                      <a:pPr marL="0" indent="0">
                        <a:spcBef>
                          <a:spcPts val="0"/>
                        </a:spcBef>
                        <a:buFont typeface="Arial" panose="020B0604020202020204" pitchFamily="34" charset="0"/>
                        <a:buNone/>
                      </a:pPr>
                      <a:r>
                        <a:rPr lang="en-US" sz="1600" b="1">
                          <a:latin typeface="+mn-lt"/>
                        </a:rPr>
                        <a:t>PlanetBids</a:t>
                      </a:r>
                      <a:endParaRPr lang="en-US" sz="1600" b="1" u="none">
                        <a:solidFill>
                          <a:schemeClr val="dk1"/>
                        </a:solidFill>
                        <a:latin typeface="+mn-lt"/>
                        <a:cs typeface="+mn-cs"/>
                      </a:endParaRPr>
                    </a:p>
                    <a:p>
                      <a:pPr marL="0" indent="0">
                        <a:spcBef>
                          <a:spcPts val="0"/>
                        </a:spcBef>
                        <a:buFont typeface="Arial" panose="020B0604020202020204" pitchFamily="34" charset="0"/>
                        <a:buNone/>
                      </a:pPr>
                      <a:r>
                        <a:rPr lang="en-US" sz="1600" u="sng">
                          <a:solidFill>
                            <a:srgbClr val="0000FF"/>
                          </a:solidFill>
                          <a:latin typeface="+mn-lt"/>
                          <a:cs typeface="Calibri" panose="020F0502020204030204" pitchFamily="34" charset="0"/>
                          <a:hlinkClick r:id="rId6">
                            <a:extLst>
                              <a:ext uri="{A12FA001-AC4F-418D-AE19-62706E023703}">
                                <ahyp:hlinkClr xmlns:ahyp="http://schemas.microsoft.com/office/drawing/2018/hyperlinkcolor" val="tx"/>
                              </a:ext>
                            </a:extLst>
                          </a:hlinkClick>
                        </a:rPr>
                        <a:t>https://pbsystem.planetbids.com/portal/39494/help</a:t>
                      </a:r>
                      <a:r>
                        <a:rPr lang="en-US" sz="1600">
                          <a:solidFill>
                            <a:srgbClr val="000000"/>
                          </a:solidFill>
                          <a:latin typeface="+mn-lt"/>
                          <a:ea typeface="Calibri" panose="020F0502020204030204" pitchFamily="34" charset="0"/>
                        </a:rPr>
                        <a:t> </a:t>
                      </a:r>
                    </a:p>
                    <a:p>
                      <a:pPr marL="0" indent="0">
                        <a:spcBef>
                          <a:spcPts val="0"/>
                        </a:spcBef>
                        <a:buFont typeface="Arial" panose="020B0604020202020204" pitchFamily="34" charset="0"/>
                        <a:buNone/>
                      </a:pPr>
                      <a:r>
                        <a:rPr lang="x-none" sz="1600">
                          <a:latin typeface="+mn-lt"/>
                        </a:rPr>
                        <a:t>(818) 992-1771</a:t>
                      </a:r>
                      <a:r>
                        <a:rPr lang="en-US" sz="1600">
                          <a:latin typeface="+mn-lt"/>
                        </a:rPr>
                        <a:t>,</a:t>
                      </a:r>
                      <a:r>
                        <a:rPr lang="x-none" sz="1600">
                          <a:latin typeface="+mn-lt"/>
                        </a:rPr>
                        <a:t> </a:t>
                      </a:r>
                      <a:r>
                        <a:rPr lang="en-US" sz="1600">
                          <a:latin typeface="+mn-lt"/>
                        </a:rPr>
                        <a:t>available </a:t>
                      </a:r>
                      <a:r>
                        <a:rPr lang="x-none" sz="1600">
                          <a:latin typeface="+mn-lt"/>
                        </a:rPr>
                        <a:t>between </a:t>
                      </a:r>
                      <a:r>
                        <a:rPr lang="en-US" sz="1600">
                          <a:latin typeface="+mn-lt"/>
                        </a:rPr>
                        <a:t>9</a:t>
                      </a:r>
                      <a:r>
                        <a:rPr lang="x-none" sz="1600">
                          <a:latin typeface="+mn-lt"/>
                        </a:rPr>
                        <a:t>am and </a:t>
                      </a:r>
                      <a:r>
                        <a:rPr lang="en-US" sz="1600">
                          <a:latin typeface="+mn-lt"/>
                        </a:rPr>
                        <a:t>7</a:t>
                      </a:r>
                      <a:r>
                        <a:rPr lang="x-none" sz="1600">
                          <a:latin typeface="+mn-lt"/>
                        </a:rPr>
                        <a:t>pm </a:t>
                      </a:r>
                      <a:r>
                        <a:rPr lang="en-US" sz="1600">
                          <a:latin typeface="+mn-lt"/>
                        </a:rPr>
                        <a:t>CST</a:t>
                      </a:r>
                    </a:p>
                    <a:p>
                      <a:pPr marL="0" indent="0">
                        <a:spcBef>
                          <a:spcPts val="0"/>
                        </a:spcBef>
                        <a:buFont typeface="Arial" panose="020B0604020202020204" pitchFamily="34" charset="0"/>
                        <a:buNone/>
                      </a:pPr>
                      <a:endParaRPr lang="en-US" sz="1600">
                        <a:latin typeface="+mn-lt"/>
                      </a:endParaRPr>
                    </a:p>
                    <a:p>
                      <a:pPr marL="0" indent="0">
                        <a:spcBef>
                          <a:spcPts val="0"/>
                        </a:spcBef>
                        <a:buFont typeface="Arial" panose="020B0604020202020204" pitchFamily="34" charset="0"/>
                        <a:buNone/>
                      </a:pPr>
                      <a:r>
                        <a:rPr lang="en-US" altLang="en-US" sz="1600" u="sng">
                          <a:solidFill>
                            <a:srgbClr val="0000FF"/>
                          </a:solidFill>
                          <a:latin typeface="+mn-lt"/>
                          <a:cs typeface="Calibri" panose="020F0502020204030204" pitchFamily="34" charset="0"/>
                          <a:hlinkClick r:id="rId7">
                            <a:extLst>
                              <a:ext uri="{A12FA001-AC4F-418D-AE19-62706E023703}">
                                <ahyp:hlinkClr xmlns:ahyp="http://schemas.microsoft.com/office/drawing/2018/hyperlinkcolor" val="tx"/>
                              </a:ext>
                            </a:extLst>
                          </a:hlinkClick>
                        </a:rPr>
                        <a:t>Procure-help@capmetro.org</a:t>
                      </a:r>
                      <a:endParaRPr lang="en-US" altLang="en-US" sz="1600" u="sng">
                        <a:solidFill>
                          <a:srgbClr val="0000FF"/>
                        </a:solidFill>
                        <a:latin typeface="+mn-lt"/>
                        <a:cs typeface="Calibri" panose="020F0502020204030204" pitchFamily="34" charset="0"/>
                      </a:endParaRPr>
                    </a:p>
                    <a:p>
                      <a:pPr marL="0" indent="0">
                        <a:spcBef>
                          <a:spcPts val="0"/>
                        </a:spcBef>
                        <a:buFont typeface="Arial" panose="020B0604020202020204" pitchFamily="34" charset="0"/>
                        <a:buNone/>
                      </a:pPr>
                      <a:r>
                        <a:rPr lang="en-US" altLang="en-US" sz="1600">
                          <a:latin typeface="+mn-lt"/>
                        </a:rPr>
                        <a:t>Phone: 512-389-7460</a:t>
                      </a:r>
                    </a:p>
                    <a:p>
                      <a:pPr marL="0" indent="0">
                        <a:spcBef>
                          <a:spcPts val="0"/>
                        </a:spcBef>
                        <a:buFont typeface="Arial" panose="020B0604020202020204" pitchFamily="34" charset="0"/>
                        <a:buNone/>
                      </a:pPr>
                      <a:endParaRPr lang="en-US" altLang="en-US" sz="1600">
                        <a:latin typeface="+mn-lt"/>
                      </a:endParaRPr>
                    </a:p>
                  </a:txBody>
                  <a:tcPr/>
                </a:tc>
                <a:tc>
                  <a:txBody>
                    <a:bodyPr/>
                    <a:lstStyle/>
                    <a:p>
                      <a:pPr marL="0" indent="0">
                        <a:spcBef>
                          <a:spcPts val="1200"/>
                        </a:spcBef>
                        <a:buNone/>
                      </a:pPr>
                      <a:r>
                        <a:rPr lang="en-US" sz="1600" b="1">
                          <a:latin typeface="+mn-lt"/>
                        </a:rPr>
                        <a:t>Small Business Programs &amp; Compliance (SBPC)</a:t>
                      </a:r>
                    </a:p>
                    <a:p>
                      <a:pPr marL="0" indent="0">
                        <a:spcBef>
                          <a:spcPts val="1200"/>
                        </a:spcBef>
                        <a:buNone/>
                      </a:pPr>
                      <a:r>
                        <a:rPr lang="en-US" sz="1600" b="1">
                          <a:latin typeface="+mn-lt"/>
                        </a:rPr>
                        <a:t>Email: </a:t>
                      </a:r>
                      <a:r>
                        <a:rPr lang="en-US" sz="1600" b="0" u="sng">
                          <a:solidFill>
                            <a:srgbClr val="0000FF"/>
                          </a:solidFill>
                          <a:latin typeface="+mn-lt"/>
                          <a:cs typeface="Calibri" panose="020F0502020204030204" pitchFamily="34" charset="0"/>
                        </a:rPr>
                        <a:t>SBPC</a:t>
                      </a:r>
                      <a:r>
                        <a:rPr lang="en-US" sz="1600" u="sng">
                          <a:solidFill>
                            <a:srgbClr val="0000FF"/>
                          </a:solidFill>
                          <a:latin typeface="+mn-lt"/>
                          <a:cs typeface="Calibri" panose="020F0502020204030204" pitchFamily="34" charset="0"/>
                          <a:hlinkClick r:id="rId8">
                            <a:extLst>
                              <a:ext uri="{A12FA001-AC4F-418D-AE19-62706E023703}">
                                <ahyp:hlinkClr xmlns:ahyp="http://schemas.microsoft.com/office/drawing/2018/hyperlinkcolor" val="tx"/>
                              </a:ext>
                            </a:extLst>
                          </a:hlinkClick>
                        </a:rPr>
                        <a:t>@capmetro.org</a:t>
                      </a:r>
                      <a:endParaRPr lang="en-US" sz="1600" u="sng">
                        <a:solidFill>
                          <a:srgbClr val="0000FF"/>
                        </a:solidFill>
                        <a:latin typeface="+mn-lt"/>
                        <a:cs typeface="Calibri" panose="020F0502020204030204" pitchFamily="34" charset="0"/>
                      </a:endParaRPr>
                    </a:p>
                    <a:p>
                      <a:pPr marL="0" marR="0" lvl="0" indent="0" algn="l" defTabSz="914400" rtl="0" eaLnBrk="1" fontAlgn="auto" latinLnBrk="0" hangingPunct="1">
                        <a:lnSpc>
                          <a:spcPct val="100000"/>
                        </a:lnSpc>
                        <a:spcBef>
                          <a:spcPts val="1200"/>
                        </a:spcBef>
                        <a:spcAft>
                          <a:spcPts val="0"/>
                        </a:spcAft>
                        <a:buClrTx/>
                        <a:buSzTx/>
                        <a:buFontTx/>
                        <a:buNone/>
                        <a:tabLst/>
                        <a:defRPr/>
                      </a:pPr>
                      <a:r>
                        <a:rPr lang="en-US" sz="1600" b="1">
                          <a:latin typeface="+mn-lt"/>
                        </a:rPr>
                        <a:t>Link: </a:t>
                      </a:r>
                      <a:r>
                        <a:rPr lang="en-US" sz="1600" u="sng">
                          <a:solidFill>
                            <a:srgbClr val="0000FF"/>
                          </a:solidFill>
                          <a:latin typeface="+mn-lt"/>
                          <a:cs typeface="Calibri" panose="020F0502020204030204" pitchFamily="34" charset="0"/>
                        </a:rPr>
                        <a:t>https://www.capmetro.org/dbe</a:t>
                      </a:r>
                    </a:p>
                    <a:p>
                      <a:pPr marL="0" marR="0" lvl="0" indent="0" algn="l" defTabSz="914400" rtl="0" eaLnBrk="1" fontAlgn="auto" latinLnBrk="0" hangingPunct="1">
                        <a:lnSpc>
                          <a:spcPct val="100000"/>
                        </a:lnSpc>
                        <a:spcBef>
                          <a:spcPts val="1200"/>
                        </a:spcBef>
                        <a:spcAft>
                          <a:spcPts val="0"/>
                        </a:spcAft>
                        <a:buClrTx/>
                        <a:buSzTx/>
                        <a:buFontTx/>
                        <a:buNone/>
                        <a:tabLst/>
                        <a:defRPr/>
                      </a:pPr>
                      <a:endParaRPr lang="en-US" sz="1600"/>
                    </a:p>
                  </a:txBody>
                  <a:tcPr/>
                </a:tc>
                <a:extLst>
                  <a:ext uri="{0D108BD9-81ED-4DB2-BD59-A6C34878D82A}">
                    <a16:rowId xmlns:a16="http://schemas.microsoft.com/office/drawing/2014/main" val="3566635118"/>
                  </a:ext>
                </a:extLst>
              </a:tr>
              <a:tr h="370840">
                <a:tc>
                  <a:txBody>
                    <a:bodyPr/>
                    <a:lstStyle/>
                    <a:p>
                      <a:r>
                        <a:rPr lang="en-US" sz="1600" b="1" i="0" u="none" strike="noStrike" kern="1200" baseline="0">
                          <a:solidFill>
                            <a:schemeClr val="dk1"/>
                          </a:solidFill>
                          <a:latin typeface="+mn-lt"/>
                          <a:ea typeface="+mn-ea"/>
                          <a:cs typeface="+mn-cs"/>
                        </a:rPr>
                        <a:t>Interested in Public Meetings?</a:t>
                      </a:r>
                    </a:p>
                    <a:p>
                      <a:pPr marL="285750" indent="-285750" algn="l" defTabSz="914400" rtl="0" eaLnBrk="1" latinLnBrk="0" hangingPunct="1">
                        <a:spcBef>
                          <a:spcPts val="1200"/>
                        </a:spcBef>
                        <a:buFont typeface="Arial" panose="020B0604020202020204" pitchFamily="34" charset="0"/>
                        <a:buChar char="•"/>
                      </a:pPr>
                      <a:r>
                        <a:rPr lang="en-US" sz="1600" u="sng" kern="1200">
                          <a:solidFill>
                            <a:srgbClr val="0000FF"/>
                          </a:solidFill>
                          <a:latin typeface="+mn-lt"/>
                          <a:ea typeface="+mn-ea"/>
                          <a:cs typeface="Calibri" panose="020F0502020204030204" pitchFamily="34" charset="0"/>
                          <a:hlinkClick r:id="rId9">
                            <a:extLst>
                              <a:ext uri="{A12FA001-AC4F-418D-AE19-62706E023703}">
                                <ahyp:hlinkClr xmlns:ahyp="http://schemas.microsoft.com/office/drawing/2018/hyperlinkcolor" val="tx"/>
                              </a:ext>
                            </a:extLst>
                          </a:hlinkClick>
                        </a:rPr>
                        <a:t>Public Involvement</a:t>
                      </a:r>
                      <a:endParaRPr lang="en-US" sz="1600" u="sng" kern="1200">
                        <a:solidFill>
                          <a:srgbClr val="0000FF"/>
                        </a:solidFill>
                        <a:latin typeface="+mn-lt"/>
                        <a:ea typeface="+mn-ea"/>
                        <a:cs typeface="Calibri" panose="020F0502020204030204" pitchFamily="34" charset="0"/>
                      </a:endParaRPr>
                    </a:p>
                    <a:p>
                      <a:pPr marL="285750" indent="-285750" algn="l" defTabSz="914400" rtl="0" eaLnBrk="1" latinLnBrk="0" hangingPunct="1">
                        <a:spcBef>
                          <a:spcPts val="1200"/>
                        </a:spcBef>
                        <a:buFont typeface="Arial" panose="020B0604020202020204" pitchFamily="34" charset="0"/>
                        <a:buChar char="•"/>
                      </a:pPr>
                      <a:r>
                        <a:rPr lang="en-US" sz="1600" u="sng" kern="1200">
                          <a:solidFill>
                            <a:srgbClr val="0000FF"/>
                          </a:solidFill>
                          <a:latin typeface="+mn-lt"/>
                          <a:ea typeface="+mn-ea"/>
                          <a:cs typeface="Calibri" panose="020F0502020204030204" pitchFamily="34" charset="0"/>
                          <a:hlinkClick r:id="rId10">
                            <a:extLst>
                              <a:ext uri="{A12FA001-AC4F-418D-AE19-62706E023703}">
                                <ahyp:hlinkClr xmlns:ahyp="http://schemas.microsoft.com/office/drawing/2018/hyperlinkcolor" val="tx"/>
                              </a:ext>
                            </a:extLst>
                          </a:hlinkClick>
                        </a:rPr>
                        <a:t>Board Meetings</a:t>
                      </a:r>
                      <a:endParaRPr lang="en-US" sz="1600" u="sng" kern="1200">
                        <a:solidFill>
                          <a:srgbClr val="0000FF"/>
                        </a:solidFill>
                        <a:latin typeface="+mn-lt"/>
                        <a:ea typeface="+mn-ea"/>
                        <a:cs typeface="Calibri" panose="020F0502020204030204" pitchFamily="34" charset="0"/>
                      </a:endParaRPr>
                    </a:p>
                    <a:p>
                      <a:pPr marL="285750" indent="-285750" algn="l" defTabSz="914400" rtl="0" eaLnBrk="1" latinLnBrk="0" hangingPunct="1">
                        <a:spcBef>
                          <a:spcPts val="1200"/>
                        </a:spcBef>
                        <a:buFont typeface="Arial" panose="020B0604020202020204" pitchFamily="34" charset="0"/>
                        <a:buChar char="•"/>
                      </a:pPr>
                      <a:r>
                        <a:rPr lang="en-US" sz="1600" u="sng" kern="1200">
                          <a:solidFill>
                            <a:srgbClr val="0000FF"/>
                          </a:solidFill>
                          <a:latin typeface="+mn-lt"/>
                          <a:ea typeface="+mn-ea"/>
                          <a:cs typeface="Calibri" panose="020F0502020204030204" pitchFamily="34" charset="0"/>
                          <a:hlinkClick r:id="rId11">
                            <a:extLst>
                              <a:ext uri="{A12FA001-AC4F-418D-AE19-62706E023703}">
                                <ahyp:hlinkClr xmlns:ahyp="http://schemas.microsoft.com/office/drawing/2018/hyperlinkcolor" val="tx"/>
                              </a:ext>
                            </a:extLst>
                          </a:hlinkClick>
                        </a:rPr>
                        <a:t>Community Engagement</a:t>
                      </a:r>
                      <a:endParaRPr lang="en-US" sz="1600" u="sng" kern="1200">
                        <a:solidFill>
                          <a:srgbClr val="0000FF"/>
                        </a:solidFill>
                        <a:latin typeface="+mn-lt"/>
                        <a:ea typeface="+mn-ea"/>
                        <a:cs typeface="Calibri" panose="020F0502020204030204" pitchFamily="34" charset="0"/>
                      </a:endParaRPr>
                    </a:p>
                    <a:p>
                      <a:pPr marL="285750" indent="-285750" algn="l" defTabSz="914400" rtl="0" eaLnBrk="1" latinLnBrk="0" hangingPunct="1">
                        <a:spcBef>
                          <a:spcPts val="1200"/>
                        </a:spcBef>
                        <a:buFont typeface="Arial" panose="020B0604020202020204" pitchFamily="34" charset="0"/>
                        <a:buChar char="•"/>
                      </a:pPr>
                      <a:r>
                        <a:rPr lang="en-US" sz="1600" u="sng" kern="1200">
                          <a:solidFill>
                            <a:srgbClr val="0000FF"/>
                          </a:solidFill>
                          <a:latin typeface="+mn-lt"/>
                          <a:ea typeface="+mn-ea"/>
                          <a:cs typeface="Calibri" panose="020F0502020204030204" pitchFamily="34" charset="0"/>
                          <a:hlinkClick r:id="rId12">
                            <a:extLst>
                              <a:ext uri="{A12FA001-AC4F-418D-AE19-62706E023703}">
                                <ahyp:hlinkClr xmlns:ahyp="http://schemas.microsoft.com/office/drawing/2018/hyperlinkcolor" val="tx"/>
                              </a:ext>
                            </a:extLst>
                          </a:hlinkClick>
                        </a:rPr>
                        <a:t>Customer Advisory Committees </a:t>
                      </a:r>
                      <a:endParaRPr lang="en-US" sz="1600" u="sng" kern="1200">
                        <a:solidFill>
                          <a:srgbClr val="0000FF"/>
                        </a:solidFill>
                        <a:latin typeface="+mn-lt"/>
                        <a:ea typeface="+mn-ea"/>
                        <a:cs typeface="Calibri" panose="020F0502020204030204" pitchFamily="34" charset="0"/>
                      </a:endParaRPr>
                    </a:p>
                  </a:txBody>
                  <a:tcPr/>
                </a:tc>
                <a:tc>
                  <a:txBody>
                    <a:bodyPr/>
                    <a:lstStyle/>
                    <a:p>
                      <a:pPr marL="0" marR="0" indent="0" algn="l">
                        <a:buNone/>
                      </a:pPr>
                      <a:r>
                        <a:rPr lang="en-US" sz="1600" b="1" i="0" u="none" strike="noStrike" baseline="0" dirty="0">
                          <a:latin typeface="+mn-lt"/>
                        </a:rPr>
                        <a:t>How to connect with CapMetro?</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u="none" strike="noStrike" baseline="0" dirty="0">
                          <a:latin typeface="+mn-lt"/>
                        </a:rPr>
                        <a:t>Website: </a:t>
                      </a:r>
                      <a:r>
                        <a:rPr lang="en-US" altLang="en-US" sz="1600" u="sng" dirty="0">
                          <a:solidFill>
                            <a:srgbClr val="0000FF"/>
                          </a:solidFill>
                          <a:latin typeface="+mn-lt"/>
                          <a:cs typeface="Calibri" panose="020F0502020204030204" pitchFamily="34" charset="0"/>
                          <a:hlinkClick r:id="rId13">
                            <a:extLst>
                              <a:ext uri="{A12FA001-AC4F-418D-AE19-62706E023703}">
                                <ahyp:hlinkClr xmlns:ahyp="http://schemas.microsoft.com/office/drawing/2018/hyperlinkcolor" val="tx"/>
                              </a:ext>
                            </a:extLst>
                          </a:hlinkClick>
                        </a:rPr>
                        <a:t>www.capmetro.org</a:t>
                      </a:r>
                      <a:endParaRPr lang="en-US" sz="1600" b="0" i="0" u="none" strike="noStrike" baseline="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u="none" strike="noStrike" baseline="0" dirty="0">
                          <a:latin typeface="+mn-lt"/>
                        </a:rPr>
                        <a:t>Twitter: </a:t>
                      </a:r>
                      <a:r>
                        <a:rPr lang="en-US" sz="1600" u="sng" kern="1200" dirty="0">
                          <a:solidFill>
                            <a:srgbClr val="0000FF"/>
                          </a:solidFill>
                          <a:latin typeface="+mn-lt"/>
                          <a:ea typeface="+mn-ea"/>
                          <a:cs typeface="Calibri" panose="020F0502020204030204" pitchFamily="34" charset="0"/>
                          <a:hlinkClick r:id="rId14">
                            <a:extLst>
                              <a:ext uri="{A12FA001-AC4F-418D-AE19-62706E023703}">
                                <ahyp:hlinkClr xmlns:ahyp="http://schemas.microsoft.com/office/drawing/2018/hyperlinkcolor" val="tx"/>
                              </a:ext>
                            </a:extLst>
                          </a:hlinkClick>
                        </a:rPr>
                        <a:t>@CapMetroATX </a:t>
                      </a:r>
                      <a:endParaRPr lang="en-US" sz="1600" u="sng" kern="1200" dirty="0">
                        <a:solidFill>
                          <a:srgbClr val="0000FF"/>
                        </a:solidFill>
                        <a:latin typeface="+mn-lt"/>
                        <a:ea typeface="+mn-ea"/>
                        <a:cs typeface="Calibri" panose="020F0502020204030204" pitchFamily="34" charset="0"/>
                      </a:endParaRPr>
                    </a:p>
                    <a:p>
                      <a:pPr marR="0" algn="l"/>
                      <a:r>
                        <a:rPr lang="en-US" sz="1600" b="1" i="0" u="none" strike="noStrike" baseline="0" dirty="0">
                          <a:latin typeface="+mn-lt"/>
                        </a:rPr>
                        <a:t>Instagram: </a:t>
                      </a:r>
                      <a:r>
                        <a:rPr lang="en-US" sz="1600" u="sng" kern="1200" dirty="0">
                          <a:solidFill>
                            <a:srgbClr val="0000FF"/>
                          </a:solidFill>
                          <a:latin typeface="+mn-lt"/>
                          <a:ea typeface="+mn-ea"/>
                          <a:cs typeface="Calibri" panose="020F0502020204030204" pitchFamily="34" charset="0"/>
                          <a:hlinkClick r:id="rId15">
                            <a:extLst>
                              <a:ext uri="{A12FA001-AC4F-418D-AE19-62706E023703}">
                                <ahyp:hlinkClr xmlns:ahyp="http://schemas.microsoft.com/office/drawing/2018/hyperlinkcolor" val="tx"/>
                              </a:ext>
                            </a:extLst>
                          </a:hlinkClick>
                        </a:rPr>
                        <a:t>@capmetroatx </a:t>
                      </a:r>
                      <a:endParaRPr lang="en-US" sz="1600" u="sng" kern="1200" dirty="0">
                        <a:solidFill>
                          <a:srgbClr val="0000FF"/>
                        </a:solidFill>
                        <a:latin typeface="+mn-lt"/>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u="none" strike="noStrike" baseline="0" dirty="0">
                          <a:latin typeface="+mn-lt"/>
                        </a:rPr>
                        <a:t>Facebook: </a:t>
                      </a:r>
                      <a:r>
                        <a:rPr lang="en-US" sz="1600" u="sng" kern="1200" dirty="0">
                          <a:solidFill>
                            <a:srgbClr val="0000FF"/>
                          </a:solidFill>
                          <a:latin typeface="+mn-lt"/>
                          <a:ea typeface="+mn-ea"/>
                          <a:cs typeface="Calibri" panose="020F0502020204030204" pitchFamily="34" charset="0"/>
                          <a:hlinkClick r:id="rId16">
                            <a:extLst>
                              <a:ext uri="{A12FA001-AC4F-418D-AE19-62706E023703}">
                                <ahyp:hlinkClr xmlns:ahyp="http://schemas.microsoft.com/office/drawing/2018/hyperlinkcolor" val="tx"/>
                              </a:ext>
                            </a:extLst>
                          </a:hlinkClick>
                        </a:rPr>
                        <a:t>CapMetro</a:t>
                      </a:r>
                      <a:r>
                        <a:rPr lang="en-US" sz="1600" u="sng" kern="1200" dirty="0">
                          <a:solidFill>
                            <a:srgbClr val="0000FF"/>
                          </a:solidFill>
                          <a:latin typeface="+mn-lt"/>
                          <a:ea typeface="+mn-ea"/>
                          <a:cs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u="none" strike="noStrike" baseline="0" dirty="0">
                          <a:latin typeface="+mn-lt"/>
                        </a:rPr>
                        <a:t>YouTube: </a:t>
                      </a:r>
                      <a:r>
                        <a:rPr lang="en-US" sz="1600" u="sng" kern="1200" dirty="0">
                          <a:solidFill>
                            <a:srgbClr val="0000FF"/>
                          </a:solidFill>
                          <a:latin typeface="+mn-lt"/>
                          <a:ea typeface="+mn-ea"/>
                          <a:cs typeface="Calibri" panose="020F0502020204030204" pitchFamily="34" charset="0"/>
                          <a:hlinkClick r:id="rId17">
                            <a:extLst>
                              <a:ext uri="{A12FA001-AC4F-418D-AE19-62706E023703}">
                                <ahyp:hlinkClr xmlns:ahyp="http://schemas.microsoft.com/office/drawing/2018/hyperlinkcolor" val="tx"/>
                              </a:ext>
                            </a:extLst>
                          </a:hlinkClick>
                        </a:rPr>
                        <a:t>CapMetro</a:t>
                      </a:r>
                      <a:r>
                        <a:rPr lang="en-US" sz="1600" u="sng" kern="1200" dirty="0">
                          <a:solidFill>
                            <a:srgbClr val="0000FF"/>
                          </a:solidFill>
                          <a:latin typeface="+mn-lt"/>
                          <a:ea typeface="+mn-ea"/>
                          <a:cs typeface="Calibri" panose="020F0502020204030204" pitchFamily="34" charset="0"/>
                        </a:rPr>
                        <a:t> </a:t>
                      </a:r>
                    </a:p>
                    <a:p>
                      <a:pPr marR="0" algn="l"/>
                      <a:r>
                        <a:rPr lang="en-US" sz="1600" b="1" i="0" u="none" strike="noStrike" baseline="0" dirty="0">
                          <a:latin typeface="+mn-lt"/>
                        </a:rPr>
                        <a:t>LinkedIn: </a:t>
                      </a:r>
                      <a:r>
                        <a:rPr lang="en-US" sz="1600" u="sng" kern="1200" dirty="0">
                          <a:solidFill>
                            <a:srgbClr val="0000FF"/>
                          </a:solidFill>
                          <a:latin typeface="+mn-lt"/>
                          <a:ea typeface="+mn-ea"/>
                          <a:cs typeface="Calibri" panose="020F0502020204030204" pitchFamily="34" charset="0"/>
                          <a:hlinkClick r:id="rId18">
                            <a:extLst>
                              <a:ext uri="{A12FA001-AC4F-418D-AE19-62706E023703}">
                                <ahyp:hlinkClr xmlns:ahyp="http://schemas.microsoft.com/office/drawing/2018/hyperlinkcolor" val="tx"/>
                              </a:ext>
                            </a:extLst>
                          </a:hlinkClick>
                        </a:rPr>
                        <a:t>CapMetro</a:t>
                      </a:r>
                      <a:endParaRPr lang="en-US" sz="1600" u="sng" kern="1200" dirty="0">
                        <a:solidFill>
                          <a:srgbClr val="0000FF"/>
                        </a:solidFill>
                        <a:latin typeface="+mn-lt"/>
                        <a:ea typeface="+mn-ea"/>
                        <a:cs typeface="Calibri" panose="020F0502020204030204" pitchFamily="34" charset="0"/>
                      </a:endParaRPr>
                    </a:p>
                  </a:txBody>
                  <a:tcPr/>
                </a:tc>
                <a:extLst>
                  <a:ext uri="{0D108BD9-81ED-4DB2-BD59-A6C34878D82A}">
                    <a16:rowId xmlns:a16="http://schemas.microsoft.com/office/drawing/2014/main" val="4199591979"/>
                  </a:ext>
                </a:extLst>
              </a:tr>
            </a:tbl>
          </a:graphicData>
        </a:graphic>
      </p:graphicFrame>
      <p:pic>
        <p:nvPicPr>
          <p:cNvPr id="4" name="Slide 14">
            <a:hlinkClick r:id="" action="ppaction://media"/>
            <a:extLst>
              <a:ext uri="{FF2B5EF4-FFF2-40B4-BE49-F238E27FC236}">
                <a16:creationId xmlns:a16="http://schemas.microsoft.com/office/drawing/2014/main" id="{90CE86B9-DD64-43B5-BAE6-484ABD619CEA}"/>
              </a:ext>
            </a:extLst>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11077079" y="435292"/>
            <a:ext cx="609600" cy="609600"/>
          </a:xfrm>
          <a:prstGeom prst="rect">
            <a:avLst/>
          </a:prstGeom>
        </p:spPr>
      </p:pic>
    </p:spTree>
    <p:extLst>
      <p:ext uri="{BB962C8B-B14F-4D97-AF65-F5344CB8AC3E}">
        <p14:creationId xmlns:p14="http://schemas.microsoft.com/office/powerpoint/2010/main" val="254368695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nextCondLst>
                <p:cond evt="onClick" delay="0">
                  <p:tgtEl>
                    <p:spTgt spid="4"/>
                  </p:tgtEl>
                </p:cond>
              </p:nextCondLst>
            </p:seq>
            <p:audio>
              <p:cMediaNode vol="80000" numSld="999">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0A5BF23-2114-EA0B-8FAB-15816F4FD244}"/>
              </a:ext>
            </a:extLst>
          </p:cNvPr>
          <p:cNvSpPr>
            <a:spLocks noGrp="1"/>
          </p:cNvSpPr>
          <p:nvPr>
            <p:ph type="sldNum" sz="quarter" idx="4294967295"/>
          </p:nvPr>
        </p:nvSpPr>
        <p:spPr>
          <a:xfrm>
            <a:off x="11561763" y="6330950"/>
            <a:ext cx="630237" cy="246063"/>
          </a:xfrm>
          <a:prstGeom prst="rect">
            <a:avLst/>
          </a:prstGeom>
        </p:spPr>
        <p:txBody>
          <a:bodyPr lIns="91440" tIns="45720" rIns="91440" bIns="45720" anchor="t"/>
          <a:lstStyle/>
          <a:p>
            <a:r>
              <a:rPr lang="en-US">
                <a:solidFill>
                  <a:schemeClr val="bg1"/>
                </a:solidFill>
                <a:ea typeface="Calibri"/>
                <a:cs typeface="Calibri"/>
              </a:rPr>
              <a:t>15</a:t>
            </a:r>
            <a:endParaRPr lang="en-US" dirty="0">
              <a:solidFill>
                <a:schemeClr val="bg1"/>
              </a:solidFill>
              <a:ea typeface="Calibri"/>
              <a:cs typeface="Calibri"/>
            </a:endParaRPr>
          </a:p>
        </p:txBody>
      </p:sp>
      <p:pic>
        <p:nvPicPr>
          <p:cNvPr id="4" name="Final Slide">
            <a:hlinkClick r:id="" action="ppaction://media"/>
            <a:extLst>
              <a:ext uri="{FF2B5EF4-FFF2-40B4-BE49-F238E27FC236}">
                <a16:creationId xmlns:a16="http://schemas.microsoft.com/office/drawing/2014/main" id="{F5ED178B-0C1E-8571-0355-287F5C67182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52163" y="614464"/>
            <a:ext cx="609600" cy="609600"/>
          </a:xfrm>
          <a:prstGeom prst="rect">
            <a:avLst/>
          </a:prstGeom>
        </p:spPr>
      </p:pic>
    </p:spTree>
    <p:extLst>
      <p:ext uri="{BB962C8B-B14F-4D97-AF65-F5344CB8AC3E}">
        <p14:creationId xmlns:p14="http://schemas.microsoft.com/office/powerpoint/2010/main" val="3123716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9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4F8A8-768C-1911-E013-E5BB8731DE54}"/>
              </a:ext>
            </a:extLst>
          </p:cNvPr>
          <p:cNvSpPr>
            <a:spLocks noGrp="1"/>
          </p:cNvSpPr>
          <p:nvPr>
            <p:ph type="title"/>
          </p:nvPr>
        </p:nvSpPr>
        <p:spPr/>
        <p:txBody>
          <a:bodyPr/>
          <a:lstStyle/>
          <a:p>
            <a:r>
              <a:rPr lang="en-US"/>
              <a:t>What you will learn</a:t>
            </a:r>
          </a:p>
        </p:txBody>
      </p:sp>
      <p:sp>
        <p:nvSpPr>
          <p:cNvPr id="3" name="Slide Number Placeholder 2">
            <a:extLst>
              <a:ext uri="{FF2B5EF4-FFF2-40B4-BE49-F238E27FC236}">
                <a16:creationId xmlns:a16="http://schemas.microsoft.com/office/drawing/2014/main" id="{50A5BF23-2114-EA0B-8FAB-15816F4FD244}"/>
              </a:ext>
            </a:extLst>
          </p:cNvPr>
          <p:cNvSpPr>
            <a:spLocks noGrp="1"/>
          </p:cNvSpPr>
          <p:nvPr>
            <p:ph type="sldNum" sz="quarter" idx="4"/>
          </p:nvPr>
        </p:nvSpPr>
        <p:spPr/>
        <p:txBody>
          <a:bodyPr/>
          <a:lstStyle/>
          <a:p>
            <a:fld id="{8D7FC446-F588-1E49-A4AF-0F7EB71D2C49}" type="slidenum">
              <a:rPr lang="en-US" smtClean="0"/>
              <a:pPr/>
              <a:t>2</a:t>
            </a:fld>
            <a:endParaRPr lang="en-US"/>
          </a:p>
        </p:txBody>
      </p:sp>
      <p:sp>
        <p:nvSpPr>
          <p:cNvPr id="5" name="TextBox 4">
            <a:extLst>
              <a:ext uri="{FF2B5EF4-FFF2-40B4-BE49-F238E27FC236}">
                <a16:creationId xmlns:a16="http://schemas.microsoft.com/office/drawing/2014/main" id="{64360353-182C-6A9B-729C-13514C1714F9}"/>
              </a:ext>
            </a:extLst>
          </p:cNvPr>
          <p:cNvSpPr txBox="1"/>
          <p:nvPr/>
        </p:nvSpPr>
        <p:spPr>
          <a:xfrm>
            <a:off x="386079" y="1703004"/>
            <a:ext cx="11429999" cy="2677656"/>
          </a:xfrm>
          <a:prstGeom prst="rect">
            <a:avLst/>
          </a:prstGeom>
          <a:noFill/>
        </p:spPr>
        <p:txBody>
          <a:bodyPr wrap="square">
            <a:spAutoFit/>
          </a:bodyPr>
          <a:lstStyle/>
          <a:p>
            <a:pPr marL="342900" indent="-342900">
              <a:buFont typeface="Arial" panose="020B0604020202020204" pitchFamily="34" charset="0"/>
              <a:buChar char="•"/>
            </a:pPr>
            <a:r>
              <a:rPr lang="en-US" sz="2400" dirty="0">
                <a:latin typeface="Avenir Book"/>
              </a:rPr>
              <a:t>Services CapMetro provides to the community,</a:t>
            </a:r>
          </a:p>
          <a:p>
            <a:pPr marL="342900" indent="-342900">
              <a:buFont typeface="Arial" panose="020B0604020202020204" pitchFamily="34" charset="0"/>
              <a:buChar char="•"/>
            </a:pPr>
            <a:r>
              <a:rPr lang="en-US" sz="2400" dirty="0">
                <a:latin typeface="Avenir Book"/>
              </a:rPr>
              <a:t>Purchasing processes by dollar threshold,</a:t>
            </a:r>
          </a:p>
          <a:p>
            <a:pPr marL="342900" indent="-342900">
              <a:buFont typeface="Arial" panose="020B0604020202020204" pitchFamily="34" charset="0"/>
              <a:buChar char="•"/>
            </a:pPr>
            <a:r>
              <a:rPr lang="en-US" sz="2400" dirty="0">
                <a:latin typeface="Avenir Book"/>
              </a:rPr>
              <a:t>Where to locate current contracts,</a:t>
            </a:r>
          </a:p>
          <a:p>
            <a:pPr marL="342900" indent="-342900">
              <a:buFont typeface="Arial" panose="020B0604020202020204" pitchFamily="34" charset="0"/>
              <a:buChar char="•"/>
            </a:pPr>
            <a:r>
              <a:rPr lang="en-US" sz="2400" dirty="0">
                <a:latin typeface="Avenir Book"/>
              </a:rPr>
              <a:t>Current bid opportunities,</a:t>
            </a:r>
          </a:p>
          <a:p>
            <a:pPr marL="342900" indent="-342900">
              <a:buFont typeface="Arial" panose="020B0604020202020204" pitchFamily="34" charset="0"/>
              <a:buChar char="•"/>
            </a:pPr>
            <a:r>
              <a:rPr lang="en-US" sz="2400" dirty="0">
                <a:latin typeface="Avenir Book"/>
              </a:rPr>
              <a:t>Future opportunities,</a:t>
            </a:r>
          </a:p>
          <a:p>
            <a:pPr marL="342900" indent="-342900">
              <a:buFont typeface="Arial" panose="020B0604020202020204" pitchFamily="34" charset="0"/>
              <a:buChar char="•"/>
            </a:pPr>
            <a:r>
              <a:rPr lang="en-US" sz="2400" dirty="0">
                <a:latin typeface="Avenir Book"/>
              </a:rPr>
              <a:t>Small business programs, and </a:t>
            </a:r>
          </a:p>
          <a:p>
            <a:pPr marL="342900" indent="-342900">
              <a:buFont typeface="Arial" panose="020B0604020202020204" pitchFamily="34" charset="0"/>
              <a:buChar char="•"/>
            </a:pPr>
            <a:r>
              <a:rPr lang="en-US" sz="2400" dirty="0">
                <a:latin typeface="Avenir Book"/>
              </a:rPr>
              <a:t>Support provided to small businesses</a:t>
            </a:r>
          </a:p>
        </p:txBody>
      </p:sp>
      <p:pic>
        <p:nvPicPr>
          <p:cNvPr id="4" name="Slide 2">
            <a:hlinkClick r:id="" action="ppaction://media"/>
            <a:extLst>
              <a:ext uri="{FF2B5EF4-FFF2-40B4-BE49-F238E27FC236}">
                <a16:creationId xmlns:a16="http://schemas.microsoft.com/office/drawing/2014/main" id="{AFE1D9AA-06BD-319C-D7F3-1F633ADC060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77079" y="435292"/>
            <a:ext cx="609600" cy="609600"/>
          </a:xfrm>
          <a:prstGeom prst="rect">
            <a:avLst/>
          </a:prstGeom>
        </p:spPr>
      </p:pic>
    </p:spTree>
    <p:extLst>
      <p:ext uri="{BB962C8B-B14F-4D97-AF65-F5344CB8AC3E}">
        <p14:creationId xmlns:p14="http://schemas.microsoft.com/office/powerpoint/2010/main" val="273233043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nextCondLst>
                <p:cond evt="onClick" delay="0">
                  <p:tgtEl>
                    <p:spTgt spid="4"/>
                  </p:tgtEl>
                </p:cond>
              </p:nextCondLst>
            </p:seq>
            <p:audio>
              <p:cMediaNode vol="80000" numSld="999">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4F8A8-768C-1911-E013-E5BB8731DE54}"/>
              </a:ext>
            </a:extLst>
          </p:cNvPr>
          <p:cNvSpPr>
            <a:spLocks noGrp="1"/>
          </p:cNvSpPr>
          <p:nvPr>
            <p:ph type="title"/>
          </p:nvPr>
        </p:nvSpPr>
        <p:spPr/>
        <p:txBody>
          <a:bodyPr/>
          <a:lstStyle/>
          <a:p>
            <a:r>
              <a:rPr lang="en-US"/>
              <a:t>About CapMetro</a:t>
            </a:r>
          </a:p>
        </p:txBody>
      </p:sp>
      <p:sp>
        <p:nvSpPr>
          <p:cNvPr id="3" name="Slide Number Placeholder 2">
            <a:extLst>
              <a:ext uri="{FF2B5EF4-FFF2-40B4-BE49-F238E27FC236}">
                <a16:creationId xmlns:a16="http://schemas.microsoft.com/office/drawing/2014/main" id="{50A5BF23-2114-EA0B-8FAB-15816F4FD244}"/>
              </a:ext>
            </a:extLst>
          </p:cNvPr>
          <p:cNvSpPr>
            <a:spLocks noGrp="1"/>
          </p:cNvSpPr>
          <p:nvPr>
            <p:ph type="sldNum" sz="quarter" idx="4"/>
          </p:nvPr>
        </p:nvSpPr>
        <p:spPr/>
        <p:txBody>
          <a:bodyPr/>
          <a:lstStyle/>
          <a:p>
            <a:fld id="{8D7FC446-F588-1E49-A4AF-0F7EB71D2C49}" type="slidenum">
              <a:rPr lang="en-US" smtClean="0"/>
              <a:pPr/>
              <a:t>3</a:t>
            </a:fld>
            <a:endParaRPr lang="en-US"/>
          </a:p>
        </p:txBody>
      </p:sp>
      <p:sp>
        <p:nvSpPr>
          <p:cNvPr id="6" name="TextBox 5">
            <a:extLst>
              <a:ext uri="{FF2B5EF4-FFF2-40B4-BE49-F238E27FC236}">
                <a16:creationId xmlns:a16="http://schemas.microsoft.com/office/drawing/2014/main" id="{EE6F403D-036F-8B80-AA1E-B6B78F9E86F2}"/>
              </a:ext>
            </a:extLst>
          </p:cNvPr>
          <p:cNvSpPr txBox="1"/>
          <p:nvPr/>
        </p:nvSpPr>
        <p:spPr>
          <a:xfrm>
            <a:off x="7176295" y="3503497"/>
            <a:ext cx="4510384" cy="369332"/>
          </a:xfrm>
          <a:prstGeom prst="rect">
            <a:avLst/>
          </a:prstGeom>
          <a:noFill/>
        </p:spPr>
        <p:txBody>
          <a:bodyPr wrap="square">
            <a:spAutoFit/>
          </a:bodyPr>
          <a:lstStyle/>
          <a:p>
            <a:pPr algn="ctr"/>
            <a:r>
              <a:rPr lang="en-US">
                <a:hlinkClick r:id="rId5"/>
              </a:rPr>
              <a:t>https://www.capmetro.org/about</a:t>
            </a:r>
            <a:r>
              <a:rPr lang="en-US"/>
              <a:t> </a:t>
            </a:r>
          </a:p>
        </p:txBody>
      </p:sp>
      <p:pic>
        <p:nvPicPr>
          <p:cNvPr id="8" name="Picture 7">
            <a:extLst>
              <a:ext uri="{FF2B5EF4-FFF2-40B4-BE49-F238E27FC236}">
                <a16:creationId xmlns:a16="http://schemas.microsoft.com/office/drawing/2014/main" id="{7120DC39-B706-4063-1045-021A228D4D4B}"/>
              </a:ext>
            </a:extLst>
          </p:cNvPr>
          <p:cNvPicPr>
            <a:picLocks noChangeAspect="1"/>
          </p:cNvPicPr>
          <p:nvPr/>
        </p:nvPicPr>
        <p:blipFill>
          <a:blip r:embed="rId6"/>
          <a:stretch>
            <a:fillRect/>
          </a:stretch>
        </p:blipFill>
        <p:spPr>
          <a:xfrm>
            <a:off x="386080" y="937442"/>
            <a:ext cx="6086080" cy="5630325"/>
          </a:xfrm>
          <a:prstGeom prst="rect">
            <a:avLst/>
          </a:prstGeom>
        </p:spPr>
      </p:pic>
      <p:sp>
        <p:nvSpPr>
          <p:cNvPr id="4" name="TextBox 3">
            <a:extLst>
              <a:ext uri="{FF2B5EF4-FFF2-40B4-BE49-F238E27FC236}">
                <a16:creationId xmlns:a16="http://schemas.microsoft.com/office/drawing/2014/main" id="{D3E274E7-895B-CB46-3AD9-CB0CD89D5037}"/>
              </a:ext>
            </a:extLst>
          </p:cNvPr>
          <p:cNvSpPr txBox="1"/>
          <p:nvPr/>
        </p:nvSpPr>
        <p:spPr>
          <a:xfrm>
            <a:off x="7657465" y="2228671"/>
            <a:ext cx="3548044" cy="1200329"/>
          </a:xfrm>
          <a:prstGeom prst="rect">
            <a:avLst/>
          </a:prstGeom>
          <a:noFill/>
        </p:spPr>
        <p:txBody>
          <a:bodyPr wrap="square" rtlCol="0">
            <a:spAutoFit/>
          </a:bodyPr>
          <a:lstStyle/>
          <a:p>
            <a:pPr algn="ctr"/>
            <a:r>
              <a:rPr lang="en-US" b="1"/>
              <a:t>Learn about CapMetro to understand the service it offers the community, its resources, and other business-related information.</a:t>
            </a:r>
          </a:p>
        </p:txBody>
      </p:sp>
      <p:pic>
        <p:nvPicPr>
          <p:cNvPr id="7" name="Slide 3 UPDATE">
            <a:hlinkClick r:id="" action="ppaction://media"/>
            <a:extLst>
              <a:ext uri="{FF2B5EF4-FFF2-40B4-BE49-F238E27FC236}">
                <a16:creationId xmlns:a16="http://schemas.microsoft.com/office/drawing/2014/main" id="{89661B54-0A93-B08F-06D5-9553C4A887F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099040" y="431286"/>
            <a:ext cx="609600" cy="609600"/>
          </a:xfrm>
          <a:prstGeom prst="rect">
            <a:avLst/>
          </a:prstGeom>
        </p:spPr>
      </p:pic>
    </p:spTree>
    <p:extLst>
      <p:ext uri="{BB962C8B-B14F-4D97-AF65-F5344CB8AC3E}">
        <p14:creationId xmlns:p14="http://schemas.microsoft.com/office/powerpoint/2010/main" val="2892452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85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E7B07-98D2-C3B0-2A4F-402550B242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16AAD1-6C34-FFDB-1690-86D7CE9CA099}"/>
              </a:ext>
            </a:extLst>
          </p:cNvPr>
          <p:cNvSpPr>
            <a:spLocks noGrp="1"/>
          </p:cNvSpPr>
          <p:nvPr>
            <p:ph type="title"/>
          </p:nvPr>
        </p:nvSpPr>
        <p:spPr/>
        <p:txBody>
          <a:bodyPr/>
          <a:lstStyle/>
          <a:p>
            <a:r>
              <a:rPr lang="en-US"/>
              <a:t>About CapMetro</a:t>
            </a:r>
          </a:p>
        </p:txBody>
      </p:sp>
      <p:sp>
        <p:nvSpPr>
          <p:cNvPr id="3" name="Slide Number Placeholder 2">
            <a:extLst>
              <a:ext uri="{FF2B5EF4-FFF2-40B4-BE49-F238E27FC236}">
                <a16:creationId xmlns:a16="http://schemas.microsoft.com/office/drawing/2014/main" id="{2FB4D33D-43A0-79BA-E586-CE07A9502706}"/>
              </a:ext>
            </a:extLst>
          </p:cNvPr>
          <p:cNvSpPr>
            <a:spLocks noGrp="1"/>
          </p:cNvSpPr>
          <p:nvPr>
            <p:ph type="sldNum" sz="quarter" idx="4"/>
          </p:nvPr>
        </p:nvSpPr>
        <p:spPr/>
        <p:txBody>
          <a:bodyPr/>
          <a:lstStyle/>
          <a:p>
            <a:fld id="{8D7FC446-F588-1E49-A4AF-0F7EB71D2C49}" type="slidenum">
              <a:rPr lang="en-US" smtClean="0"/>
              <a:pPr/>
              <a:t>4</a:t>
            </a:fld>
            <a:endParaRPr lang="en-US"/>
          </a:p>
        </p:txBody>
      </p:sp>
      <p:pic>
        <p:nvPicPr>
          <p:cNvPr id="10" name="Picture 9">
            <a:extLst>
              <a:ext uri="{FF2B5EF4-FFF2-40B4-BE49-F238E27FC236}">
                <a16:creationId xmlns:a16="http://schemas.microsoft.com/office/drawing/2014/main" id="{2DD11BC7-1FAE-8A84-3CEA-DC1BBAC75A35}"/>
              </a:ext>
            </a:extLst>
          </p:cNvPr>
          <p:cNvPicPr>
            <a:picLocks noChangeAspect="1"/>
          </p:cNvPicPr>
          <p:nvPr/>
        </p:nvPicPr>
        <p:blipFill>
          <a:blip r:embed="rId5"/>
          <a:stretch>
            <a:fillRect/>
          </a:stretch>
        </p:blipFill>
        <p:spPr>
          <a:xfrm>
            <a:off x="536059" y="3429000"/>
            <a:ext cx="1857375" cy="2752725"/>
          </a:xfrm>
          <a:prstGeom prst="rect">
            <a:avLst/>
          </a:prstGeom>
        </p:spPr>
      </p:pic>
      <p:pic>
        <p:nvPicPr>
          <p:cNvPr id="12" name="Picture 11">
            <a:extLst>
              <a:ext uri="{FF2B5EF4-FFF2-40B4-BE49-F238E27FC236}">
                <a16:creationId xmlns:a16="http://schemas.microsoft.com/office/drawing/2014/main" id="{8F835B66-9632-4CDD-E10F-8B7D72205E66}"/>
              </a:ext>
            </a:extLst>
          </p:cNvPr>
          <p:cNvPicPr>
            <a:picLocks noChangeAspect="1"/>
          </p:cNvPicPr>
          <p:nvPr/>
        </p:nvPicPr>
        <p:blipFill>
          <a:blip r:embed="rId6"/>
          <a:stretch>
            <a:fillRect/>
          </a:stretch>
        </p:blipFill>
        <p:spPr>
          <a:xfrm>
            <a:off x="2610003" y="1464392"/>
            <a:ext cx="4076700" cy="2628900"/>
          </a:xfrm>
          <a:prstGeom prst="rect">
            <a:avLst/>
          </a:prstGeom>
        </p:spPr>
      </p:pic>
      <p:pic>
        <p:nvPicPr>
          <p:cNvPr id="14" name="Picture 13">
            <a:extLst>
              <a:ext uri="{FF2B5EF4-FFF2-40B4-BE49-F238E27FC236}">
                <a16:creationId xmlns:a16="http://schemas.microsoft.com/office/drawing/2014/main" id="{F43DED3A-BF17-1C5A-2293-C923E430A082}"/>
              </a:ext>
            </a:extLst>
          </p:cNvPr>
          <p:cNvPicPr>
            <a:picLocks noChangeAspect="1"/>
          </p:cNvPicPr>
          <p:nvPr/>
        </p:nvPicPr>
        <p:blipFill>
          <a:blip r:embed="rId7"/>
          <a:stretch>
            <a:fillRect/>
          </a:stretch>
        </p:blipFill>
        <p:spPr>
          <a:xfrm>
            <a:off x="7513066" y="1474071"/>
            <a:ext cx="4076700" cy="2286000"/>
          </a:xfrm>
          <a:prstGeom prst="rect">
            <a:avLst/>
          </a:prstGeom>
        </p:spPr>
      </p:pic>
      <p:sp>
        <p:nvSpPr>
          <p:cNvPr id="4" name="TextBox 3">
            <a:extLst>
              <a:ext uri="{FF2B5EF4-FFF2-40B4-BE49-F238E27FC236}">
                <a16:creationId xmlns:a16="http://schemas.microsoft.com/office/drawing/2014/main" id="{E576FA09-35DD-5FEB-4D39-7F05ABD2C4D7}"/>
              </a:ext>
            </a:extLst>
          </p:cNvPr>
          <p:cNvSpPr txBox="1"/>
          <p:nvPr/>
        </p:nvSpPr>
        <p:spPr>
          <a:xfrm>
            <a:off x="169512" y="1887670"/>
            <a:ext cx="2223922" cy="1200329"/>
          </a:xfrm>
          <a:prstGeom prst="rect">
            <a:avLst/>
          </a:prstGeom>
          <a:noFill/>
        </p:spPr>
        <p:txBody>
          <a:bodyPr wrap="square" rtlCol="0">
            <a:spAutoFit/>
          </a:bodyPr>
          <a:lstStyle/>
          <a:p>
            <a:pPr algn="ctr"/>
            <a:r>
              <a:rPr lang="en-US" sz="2400"/>
              <a:t>Information available under </a:t>
            </a:r>
            <a:r>
              <a:rPr lang="en-US" sz="2400" b="1" u="sng"/>
              <a:t>Fast Facts</a:t>
            </a:r>
          </a:p>
        </p:txBody>
      </p:sp>
      <p:pic>
        <p:nvPicPr>
          <p:cNvPr id="6" name="Picture 5">
            <a:extLst>
              <a:ext uri="{FF2B5EF4-FFF2-40B4-BE49-F238E27FC236}">
                <a16:creationId xmlns:a16="http://schemas.microsoft.com/office/drawing/2014/main" id="{2DCCA5AA-ED33-8C08-49B3-66B3F6B55C70}"/>
              </a:ext>
            </a:extLst>
          </p:cNvPr>
          <p:cNvPicPr>
            <a:picLocks noChangeAspect="1"/>
          </p:cNvPicPr>
          <p:nvPr/>
        </p:nvPicPr>
        <p:blipFill>
          <a:blip r:embed="rId8"/>
          <a:stretch>
            <a:fillRect/>
          </a:stretch>
        </p:blipFill>
        <p:spPr>
          <a:xfrm>
            <a:off x="4933952" y="4522471"/>
            <a:ext cx="4129527" cy="2146885"/>
          </a:xfrm>
          <a:prstGeom prst="rect">
            <a:avLst/>
          </a:prstGeom>
        </p:spPr>
      </p:pic>
      <p:sp>
        <p:nvSpPr>
          <p:cNvPr id="7" name="TextBox 6">
            <a:extLst>
              <a:ext uri="{FF2B5EF4-FFF2-40B4-BE49-F238E27FC236}">
                <a16:creationId xmlns:a16="http://schemas.microsoft.com/office/drawing/2014/main" id="{C994BF36-1959-6419-0333-547E0806DFA0}"/>
              </a:ext>
            </a:extLst>
          </p:cNvPr>
          <p:cNvSpPr txBox="1"/>
          <p:nvPr/>
        </p:nvSpPr>
        <p:spPr>
          <a:xfrm>
            <a:off x="6595657" y="4153139"/>
            <a:ext cx="806116" cy="369332"/>
          </a:xfrm>
          <a:prstGeom prst="rect">
            <a:avLst/>
          </a:prstGeom>
          <a:noFill/>
        </p:spPr>
        <p:txBody>
          <a:bodyPr wrap="square" rtlCol="0">
            <a:spAutoFit/>
          </a:bodyPr>
          <a:lstStyle/>
          <a:p>
            <a:pPr algn="ctr"/>
            <a:r>
              <a:rPr lang="en-US" b="1"/>
              <a:t>Fleet</a:t>
            </a:r>
          </a:p>
        </p:txBody>
      </p:sp>
      <p:sp>
        <p:nvSpPr>
          <p:cNvPr id="9" name="TextBox 8">
            <a:extLst>
              <a:ext uri="{FF2B5EF4-FFF2-40B4-BE49-F238E27FC236}">
                <a16:creationId xmlns:a16="http://schemas.microsoft.com/office/drawing/2014/main" id="{530DB230-A469-883B-A19C-ABE9C5EF4C96}"/>
              </a:ext>
            </a:extLst>
          </p:cNvPr>
          <p:cNvSpPr txBox="1"/>
          <p:nvPr/>
        </p:nvSpPr>
        <p:spPr>
          <a:xfrm>
            <a:off x="6462134" y="1035213"/>
            <a:ext cx="1073162" cy="369332"/>
          </a:xfrm>
          <a:prstGeom prst="rect">
            <a:avLst/>
          </a:prstGeom>
          <a:noFill/>
        </p:spPr>
        <p:txBody>
          <a:bodyPr wrap="square" rtlCol="0">
            <a:spAutoFit/>
          </a:bodyPr>
          <a:lstStyle/>
          <a:p>
            <a:pPr algn="ctr"/>
            <a:r>
              <a:rPr lang="en-US" b="1"/>
              <a:t>Logistics</a:t>
            </a:r>
          </a:p>
        </p:txBody>
      </p:sp>
      <p:pic>
        <p:nvPicPr>
          <p:cNvPr id="5" name="Slide 4">
            <a:hlinkClick r:id="" action="ppaction://media"/>
            <a:extLst>
              <a:ext uri="{FF2B5EF4-FFF2-40B4-BE49-F238E27FC236}">
                <a16:creationId xmlns:a16="http://schemas.microsoft.com/office/drawing/2014/main" id="{C3CA47C7-9A04-201A-9DF6-6C78C9CE9C56}"/>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077079" y="435292"/>
            <a:ext cx="609600" cy="609600"/>
          </a:xfrm>
          <a:prstGeom prst="rect">
            <a:avLst/>
          </a:prstGeom>
        </p:spPr>
      </p:pic>
    </p:spTree>
    <p:extLst>
      <p:ext uri="{BB962C8B-B14F-4D97-AF65-F5344CB8AC3E}">
        <p14:creationId xmlns:p14="http://schemas.microsoft.com/office/powerpoint/2010/main" val="379370808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nextCondLst>
                <p:cond evt="onClick" delay="0">
                  <p:tgtEl>
                    <p:spTgt spid="5"/>
                  </p:tgtEl>
                </p:cond>
              </p:nextCondLst>
            </p:seq>
            <p:audio>
              <p:cMediaNode vol="80000" numSld="999">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C3E58-96D1-0859-8AD4-810BA20C67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5B06AE-5B32-2AA7-B263-CD366B187E13}"/>
              </a:ext>
            </a:extLst>
          </p:cNvPr>
          <p:cNvSpPr>
            <a:spLocks noGrp="1"/>
          </p:cNvSpPr>
          <p:nvPr>
            <p:ph type="title"/>
          </p:nvPr>
        </p:nvSpPr>
        <p:spPr/>
        <p:txBody>
          <a:bodyPr/>
          <a:lstStyle/>
          <a:p>
            <a:r>
              <a:rPr lang="en-US"/>
              <a:t>Purchasing &amp; Procurement</a:t>
            </a:r>
          </a:p>
        </p:txBody>
      </p:sp>
      <p:sp>
        <p:nvSpPr>
          <p:cNvPr id="3" name="Slide Number Placeholder 2">
            <a:extLst>
              <a:ext uri="{FF2B5EF4-FFF2-40B4-BE49-F238E27FC236}">
                <a16:creationId xmlns:a16="http://schemas.microsoft.com/office/drawing/2014/main" id="{998D5176-747E-CF22-8F21-B44E676DB2C4}"/>
              </a:ext>
            </a:extLst>
          </p:cNvPr>
          <p:cNvSpPr>
            <a:spLocks noGrp="1"/>
          </p:cNvSpPr>
          <p:nvPr>
            <p:ph type="sldNum" sz="quarter" idx="4"/>
          </p:nvPr>
        </p:nvSpPr>
        <p:spPr/>
        <p:txBody>
          <a:bodyPr/>
          <a:lstStyle/>
          <a:p>
            <a:fld id="{8D7FC446-F588-1E49-A4AF-0F7EB71D2C49}" type="slidenum">
              <a:rPr lang="en-US" smtClean="0"/>
              <a:pPr/>
              <a:t>5</a:t>
            </a:fld>
            <a:endParaRPr lang="en-US"/>
          </a:p>
        </p:txBody>
      </p:sp>
      <p:sp>
        <p:nvSpPr>
          <p:cNvPr id="9" name="TextBox 8">
            <a:extLst>
              <a:ext uri="{FF2B5EF4-FFF2-40B4-BE49-F238E27FC236}">
                <a16:creationId xmlns:a16="http://schemas.microsoft.com/office/drawing/2014/main" id="{AB6FA4BB-DF5D-8186-9622-4ED63D6DF189}"/>
              </a:ext>
            </a:extLst>
          </p:cNvPr>
          <p:cNvSpPr txBox="1"/>
          <p:nvPr/>
        </p:nvSpPr>
        <p:spPr>
          <a:xfrm>
            <a:off x="5816610" y="1204154"/>
            <a:ext cx="5870069" cy="1815882"/>
          </a:xfrm>
          <a:prstGeom prst="rect">
            <a:avLst/>
          </a:prstGeom>
          <a:noFill/>
        </p:spPr>
        <p:txBody>
          <a:bodyPr wrap="square" rtlCol="0">
            <a:spAutoFit/>
          </a:bodyPr>
          <a:lstStyle/>
          <a:p>
            <a:r>
              <a:rPr lang="en-US" sz="1600" b="1"/>
              <a:t>What We Need </a:t>
            </a:r>
            <a:r>
              <a:rPr lang="en-US" sz="1600"/>
              <a:t>– List of goods &amp; services commonly procured</a:t>
            </a:r>
            <a:endParaRPr lang="en-US" sz="1600" b="1"/>
          </a:p>
          <a:p>
            <a:endParaRPr lang="en-US" sz="1600" b="1"/>
          </a:p>
          <a:p>
            <a:r>
              <a:rPr lang="en-US" sz="1600" b="1"/>
              <a:t>Bid Opportunities </a:t>
            </a:r>
            <a:r>
              <a:rPr lang="en-US" sz="1600"/>
              <a:t>– PlanetBids</a:t>
            </a:r>
          </a:p>
          <a:p>
            <a:endParaRPr lang="en-US" sz="1600"/>
          </a:p>
          <a:p>
            <a:r>
              <a:rPr lang="en-US" sz="1600" b="1"/>
              <a:t>Open Contracts </a:t>
            </a:r>
            <a:r>
              <a:rPr lang="en-US" sz="1600"/>
              <a:t>– Table providing Contract Information</a:t>
            </a:r>
          </a:p>
          <a:p>
            <a:endParaRPr lang="en-US" sz="1600"/>
          </a:p>
          <a:p>
            <a:r>
              <a:rPr lang="en-US" sz="1600" b="1"/>
              <a:t>Future Procurement Opportunities </a:t>
            </a:r>
            <a:r>
              <a:rPr lang="en-US" sz="1600"/>
              <a:t>– List of Possible Projects</a:t>
            </a:r>
          </a:p>
        </p:txBody>
      </p:sp>
      <p:pic>
        <p:nvPicPr>
          <p:cNvPr id="11" name="Picture 10">
            <a:extLst>
              <a:ext uri="{FF2B5EF4-FFF2-40B4-BE49-F238E27FC236}">
                <a16:creationId xmlns:a16="http://schemas.microsoft.com/office/drawing/2014/main" id="{B049C8CC-C3EA-342D-DD7C-E8946E905B40}"/>
              </a:ext>
            </a:extLst>
          </p:cNvPr>
          <p:cNvPicPr>
            <a:picLocks noChangeAspect="1"/>
          </p:cNvPicPr>
          <p:nvPr/>
        </p:nvPicPr>
        <p:blipFill>
          <a:blip r:embed="rId5"/>
          <a:stretch>
            <a:fillRect/>
          </a:stretch>
        </p:blipFill>
        <p:spPr>
          <a:xfrm>
            <a:off x="603056" y="1204154"/>
            <a:ext cx="4996578" cy="4583068"/>
          </a:xfrm>
          <a:prstGeom prst="rect">
            <a:avLst/>
          </a:prstGeom>
        </p:spPr>
      </p:pic>
      <p:pic>
        <p:nvPicPr>
          <p:cNvPr id="13" name="Picture 12">
            <a:extLst>
              <a:ext uri="{FF2B5EF4-FFF2-40B4-BE49-F238E27FC236}">
                <a16:creationId xmlns:a16="http://schemas.microsoft.com/office/drawing/2014/main" id="{34A761FE-C0A4-2F49-5980-39D5A39CCE41}"/>
              </a:ext>
            </a:extLst>
          </p:cNvPr>
          <p:cNvPicPr>
            <a:picLocks noChangeAspect="1"/>
          </p:cNvPicPr>
          <p:nvPr/>
        </p:nvPicPr>
        <p:blipFill>
          <a:blip r:embed="rId6"/>
          <a:stretch>
            <a:fillRect/>
          </a:stretch>
        </p:blipFill>
        <p:spPr>
          <a:xfrm>
            <a:off x="5816610" y="3179298"/>
            <a:ext cx="3805179" cy="3602498"/>
          </a:xfrm>
          <a:prstGeom prst="rect">
            <a:avLst/>
          </a:prstGeom>
        </p:spPr>
      </p:pic>
      <p:sp>
        <p:nvSpPr>
          <p:cNvPr id="15" name="TextBox 14">
            <a:extLst>
              <a:ext uri="{FF2B5EF4-FFF2-40B4-BE49-F238E27FC236}">
                <a16:creationId xmlns:a16="http://schemas.microsoft.com/office/drawing/2014/main" id="{D8EFB04E-727B-E2CD-A42E-4ECE832A5DA4}"/>
              </a:ext>
            </a:extLst>
          </p:cNvPr>
          <p:cNvSpPr txBox="1"/>
          <p:nvPr/>
        </p:nvSpPr>
        <p:spPr>
          <a:xfrm>
            <a:off x="826156" y="6032071"/>
            <a:ext cx="4556502" cy="369332"/>
          </a:xfrm>
          <a:prstGeom prst="rect">
            <a:avLst/>
          </a:prstGeom>
          <a:noFill/>
        </p:spPr>
        <p:txBody>
          <a:bodyPr wrap="square">
            <a:spAutoFit/>
          </a:bodyPr>
          <a:lstStyle/>
          <a:p>
            <a:pPr algn="ctr"/>
            <a:r>
              <a:rPr lang="en-US">
                <a:hlinkClick r:id="rId7"/>
              </a:rPr>
              <a:t>https://www.capmetro.org/purchasing</a:t>
            </a:r>
            <a:r>
              <a:rPr lang="en-US"/>
              <a:t> </a:t>
            </a:r>
          </a:p>
        </p:txBody>
      </p:sp>
      <p:pic>
        <p:nvPicPr>
          <p:cNvPr id="4" name="Slide 5">
            <a:hlinkClick r:id="" action="ppaction://media"/>
            <a:extLst>
              <a:ext uri="{FF2B5EF4-FFF2-40B4-BE49-F238E27FC236}">
                <a16:creationId xmlns:a16="http://schemas.microsoft.com/office/drawing/2014/main" id="{4409D508-48B3-61C1-6006-4BFCF2C6EBB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077079" y="435292"/>
            <a:ext cx="609600" cy="609600"/>
          </a:xfrm>
          <a:prstGeom prst="rect">
            <a:avLst/>
          </a:prstGeom>
        </p:spPr>
      </p:pic>
    </p:spTree>
    <p:extLst>
      <p:ext uri="{BB962C8B-B14F-4D97-AF65-F5344CB8AC3E}">
        <p14:creationId xmlns:p14="http://schemas.microsoft.com/office/powerpoint/2010/main" val="229868054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nextCondLst>
                <p:cond evt="onClick" delay="0">
                  <p:tgtEl>
                    <p:spTgt spid="4"/>
                  </p:tgtEl>
                </p:cond>
              </p:nextCondLst>
            </p:seq>
            <p:audio>
              <p:cMediaNode vol="80000" numSld="999">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551BD-F7D5-579D-783D-486986B430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6798C2-36F1-EB7C-73B2-0A012C5ED33D}"/>
              </a:ext>
            </a:extLst>
          </p:cNvPr>
          <p:cNvSpPr>
            <a:spLocks noGrp="1"/>
          </p:cNvSpPr>
          <p:nvPr>
            <p:ph type="title"/>
          </p:nvPr>
        </p:nvSpPr>
        <p:spPr/>
        <p:txBody>
          <a:bodyPr/>
          <a:lstStyle/>
          <a:p>
            <a:r>
              <a:rPr lang="en-US"/>
              <a:t>Purchasing &amp; Procurement</a:t>
            </a:r>
          </a:p>
        </p:txBody>
      </p:sp>
      <p:sp>
        <p:nvSpPr>
          <p:cNvPr id="3" name="Slide Number Placeholder 2">
            <a:extLst>
              <a:ext uri="{FF2B5EF4-FFF2-40B4-BE49-F238E27FC236}">
                <a16:creationId xmlns:a16="http://schemas.microsoft.com/office/drawing/2014/main" id="{13FBEF44-6458-0296-C79F-14E2971AEDD5}"/>
              </a:ext>
            </a:extLst>
          </p:cNvPr>
          <p:cNvSpPr>
            <a:spLocks noGrp="1"/>
          </p:cNvSpPr>
          <p:nvPr>
            <p:ph type="sldNum" sz="quarter" idx="4"/>
          </p:nvPr>
        </p:nvSpPr>
        <p:spPr/>
        <p:txBody>
          <a:bodyPr/>
          <a:lstStyle/>
          <a:p>
            <a:fld id="{8D7FC446-F588-1E49-A4AF-0F7EB71D2C49}" type="slidenum">
              <a:rPr lang="en-US" smtClean="0"/>
              <a:pPr/>
              <a:t>6</a:t>
            </a:fld>
            <a:endParaRPr lang="en-US"/>
          </a:p>
        </p:txBody>
      </p:sp>
      <p:pic>
        <p:nvPicPr>
          <p:cNvPr id="7" name="Picture 6">
            <a:extLst>
              <a:ext uri="{FF2B5EF4-FFF2-40B4-BE49-F238E27FC236}">
                <a16:creationId xmlns:a16="http://schemas.microsoft.com/office/drawing/2014/main" id="{88701CB3-8427-DB31-FC4A-E065C185BFBE}"/>
              </a:ext>
            </a:extLst>
          </p:cNvPr>
          <p:cNvPicPr>
            <a:picLocks noChangeAspect="1"/>
          </p:cNvPicPr>
          <p:nvPr/>
        </p:nvPicPr>
        <p:blipFill>
          <a:blip r:embed="rId5"/>
          <a:stretch>
            <a:fillRect/>
          </a:stretch>
        </p:blipFill>
        <p:spPr>
          <a:xfrm>
            <a:off x="587558" y="2332981"/>
            <a:ext cx="6848636" cy="2192037"/>
          </a:xfrm>
          <a:prstGeom prst="rect">
            <a:avLst/>
          </a:prstGeom>
        </p:spPr>
      </p:pic>
      <p:sp>
        <p:nvSpPr>
          <p:cNvPr id="8" name="TextBox 7">
            <a:extLst>
              <a:ext uri="{FF2B5EF4-FFF2-40B4-BE49-F238E27FC236}">
                <a16:creationId xmlns:a16="http://schemas.microsoft.com/office/drawing/2014/main" id="{F8E79220-B39E-839C-8868-17E85A1321D4}"/>
              </a:ext>
            </a:extLst>
          </p:cNvPr>
          <p:cNvSpPr txBox="1"/>
          <p:nvPr/>
        </p:nvSpPr>
        <p:spPr>
          <a:xfrm>
            <a:off x="7761573" y="1426006"/>
            <a:ext cx="4111796" cy="4524315"/>
          </a:xfrm>
          <a:prstGeom prst="rect">
            <a:avLst/>
          </a:prstGeom>
          <a:noFill/>
        </p:spPr>
        <p:txBody>
          <a:bodyPr wrap="square" rtlCol="0">
            <a:spAutoFit/>
          </a:bodyPr>
          <a:lstStyle/>
          <a:p>
            <a:r>
              <a:rPr lang="en-US"/>
              <a:t>Useful Information to Develop a Strategy when trying to do business with CapMetro.</a:t>
            </a:r>
          </a:p>
          <a:p>
            <a:endParaRPr lang="en-US"/>
          </a:p>
          <a:p>
            <a:pPr marL="285750" indent="-285750">
              <a:buFontTx/>
              <a:buChar char="-"/>
            </a:pPr>
            <a:r>
              <a:rPr lang="en-US" b="1"/>
              <a:t>Contract</a:t>
            </a:r>
          </a:p>
          <a:p>
            <a:pPr marL="742950" lvl="1" indent="-285750">
              <a:buFontTx/>
              <a:buChar char="-"/>
            </a:pPr>
            <a:r>
              <a:rPr lang="en-US"/>
              <a:t>Find contacts for Project Manager and Contract Administrator</a:t>
            </a:r>
          </a:p>
          <a:p>
            <a:pPr marL="742950" lvl="1" indent="-285750">
              <a:buFontTx/>
              <a:buChar char="-"/>
            </a:pPr>
            <a:r>
              <a:rPr lang="en-US"/>
              <a:t>Scope of Work and other contract requirements</a:t>
            </a:r>
          </a:p>
          <a:p>
            <a:pPr marL="285750" indent="-285750">
              <a:buFontTx/>
              <a:buChar char="-"/>
            </a:pPr>
            <a:r>
              <a:rPr lang="en-US" b="1"/>
              <a:t>Expiration Date</a:t>
            </a:r>
          </a:p>
          <a:p>
            <a:pPr marL="742950" lvl="1" indent="-285750">
              <a:buFontTx/>
              <a:buChar char="-"/>
            </a:pPr>
            <a:r>
              <a:rPr lang="en-US"/>
              <a:t>Determine if there are options for renewal, if there will be a re-bid, and timeframe for possible re-bid</a:t>
            </a:r>
          </a:p>
          <a:p>
            <a:pPr marL="285750" indent="-285750">
              <a:buFontTx/>
              <a:buChar char="-"/>
            </a:pPr>
            <a:r>
              <a:rPr lang="en-US" b="1"/>
              <a:t>Contract Amount</a:t>
            </a:r>
          </a:p>
          <a:p>
            <a:pPr marL="742950" lvl="1" indent="-285750">
              <a:buFontTx/>
              <a:buChar char="-"/>
            </a:pPr>
            <a:r>
              <a:rPr lang="en-US"/>
              <a:t>Determine if your company can be competitive</a:t>
            </a:r>
          </a:p>
        </p:txBody>
      </p:sp>
      <p:pic>
        <p:nvPicPr>
          <p:cNvPr id="4" name="Slide 6">
            <a:hlinkClick r:id="" action="ppaction://media"/>
            <a:extLst>
              <a:ext uri="{FF2B5EF4-FFF2-40B4-BE49-F238E27FC236}">
                <a16:creationId xmlns:a16="http://schemas.microsoft.com/office/drawing/2014/main" id="{A2732959-88FE-FEAD-35D7-68EC623D914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77079" y="435292"/>
            <a:ext cx="609600" cy="609600"/>
          </a:xfrm>
          <a:prstGeom prst="rect">
            <a:avLst/>
          </a:prstGeom>
        </p:spPr>
      </p:pic>
    </p:spTree>
    <p:extLst>
      <p:ext uri="{BB962C8B-B14F-4D97-AF65-F5344CB8AC3E}">
        <p14:creationId xmlns:p14="http://schemas.microsoft.com/office/powerpoint/2010/main" val="217466560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nextCondLst>
                <p:cond evt="onClick" delay="0">
                  <p:tgtEl>
                    <p:spTgt spid="4"/>
                  </p:tgtEl>
                </p:cond>
              </p:nextCondLst>
            </p:seq>
            <p:audio>
              <p:cMediaNode vol="80000" numSld="999">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4F8A8-768C-1911-E013-E5BB8731DE54}"/>
              </a:ext>
            </a:extLst>
          </p:cNvPr>
          <p:cNvSpPr>
            <a:spLocks noGrp="1"/>
          </p:cNvSpPr>
          <p:nvPr>
            <p:ph type="title"/>
          </p:nvPr>
        </p:nvSpPr>
        <p:spPr/>
        <p:txBody>
          <a:bodyPr/>
          <a:lstStyle/>
          <a:p>
            <a:r>
              <a:rPr lang="en-US"/>
              <a:t>Purchasing &amp; Procurement</a:t>
            </a:r>
          </a:p>
        </p:txBody>
      </p:sp>
      <p:sp>
        <p:nvSpPr>
          <p:cNvPr id="3" name="Slide Number Placeholder 2">
            <a:extLst>
              <a:ext uri="{FF2B5EF4-FFF2-40B4-BE49-F238E27FC236}">
                <a16:creationId xmlns:a16="http://schemas.microsoft.com/office/drawing/2014/main" id="{50A5BF23-2114-EA0B-8FAB-15816F4FD244}"/>
              </a:ext>
            </a:extLst>
          </p:cNvPr>
          <p:cNvSpPr>
            <a:spLocks noGrp="1"/>
          </p:cNvSpPr>
          <p:nvPr>
            <p:ph type="sldNum" sz="quarter" idx="4"/>
          </p:nvPr>
        </p:nvSpPr>
        <p:spPr/>
        <p:txBody>
          <a:bodyPr/>
          <a:lstStyle/>
          <a:p>
            <a:fld id="{8D7FC446-F588-1E49-A4AF-0F7EB71D2C49}" type="slidenum">
              <a:rPr lang="en-US" smtClean="0"/>
              <a:pPr/>
              <a:t>7</a:t>
            </a:fld>
            <a:endParaRPr lang="en-US"/>
          </a:p>
        </p:txBody>
      </p:sp>
      <p:pic>
        <p:nvPicPr>
          <p:cNvPr id="7" name="Picture 6">
            <a:extLst>
              <a:ext uri="{FF2B5EF4-FFF2-40B4-BE49-F238E27FC236}">
                <a16:creationId xmlns:a16="http://schemas.microsoft.com/office/drawing/2014/main" id="{EED14CAA-A795-9FF7-8F04-CAC273E23185}"/>
              </a:ext>
            </a:extLst>
          </p:cNvPr>
          <p:cNvPicPr>
            <a:picLocks noChangeAspect="1"/>
          </p:cNvPicPr>
          <p:nvPr/>
        </p:nvPicPr>
        <p:blipFill>
          <a:blip r:embed="rId5"/>
          <a:stretch>
            <a:fillRect/>
          </a:stretch>
        </p:blipFill>
        <p:spPr>
          <a:xfrm>
            <a:off x="742732" y="1316926"/>
            <a:ext cx="4404447" cy="2112074"/>
          </a:xfrm>
          <a:prstGeom prst="rect">
            <a:avLst/>
          </a:prstGeom>
        </p:spPr>
      </p:pic>
      <p:pic>
        <p:nvPicPr>
          <p:cNvPr id="9" name="Picture 8">
            <a:extLst>
              <a:ext uri="{FF2B5EF4-FFF2-40B4-BE49-F238E27FC236}">
                <a16:creationId xmlns:a16="http://schemas.microsoft.com/office/drawing/2014/main" id="{07A946C6-C171-5867-9C66-07C290C40258}"/>
              </a:ext>
            </a:extLst>
          </p:cNvPr>
          <p:cNvPicPr>
            <a:picLocks noChangeAspect="1"/>
          </p:cNvPicPr>
          <p:nvPr/>
        </p:nvPicPr>
        <p:blipFill>
          <a:blip r:embed="rId6"/>
          <a:stretch>
            <a:fillRect/>
          </a:stretch>
        </p:blipFill>
        <p:spPr>
          <a:xfrm>
            <a:off x="5147179" y="3896752"/>
            <a:ext cx="6302086" cy="1644322"/>
          </a:xfrm>
          <a:prstGeom prst="rect">
            <a:avLst/>
          </a:prstGeom>
        </p:spPr>
      </p:pic>
      <p:sp>
        <p:nvSpPr>
          <p:cNvPr id="15" name="TextBox 14">
            <a:extLst>
              <a:ext uri="{FF2B5EF4-FFF2-40B4-BE49-F238E27FC236}">
                <a16:creationId xmlns:a16="http://schemas.microsoft.com/office/drawing/2014/main" id="{576F96C4-6D3C-C727-C59E-D704F43CA273}"/>
              </a:ext>
            </a:extLst>
          </p:cNvPr>
          <p:cNvSpPr txBox="1"/>
          <p:nvPr/>
        </p:nvSpPr>
        <p:spPr>
          <a:xfrm>
            <a:off x="5342933" y="2606306"/>
            <a:ext cx="6106332" cy="369332"/>
          </a:xfrm>
          <a:prstGeom prst="rect">
            <a:avLst/>
          </a:prstGeom>
          <a:noFill/>
        </p:spPr>
        <p:txBody>
          <a:bodyPr wrap="square">
            <a:spAutoFit/>
          </a:bodyPr>
          <a:lstStyle/>
          <a:p>
            <a:pPr algn="ctr"/>
            <a:r>
              <a:rPr lang="en-US">
                <a:hlinkClick r:id="rId7"/>
              </a:rPr>
              <a:t>https://vendors.planetbids.com/portal/39494/portal-home</a:t>
            </a:r>
            <a:r>
              <a:rPr lang="en-US"/>
              <a:t> </a:t>
            </a:r>
          </a:p>
        </p:txBody>
      </p:sp>
      <p:sp>
        <p:nvSpPr>
          <p:cNvPr id="16" name="TextBox 15">
            <a:extLst>
              <a:ext uri="{FF2B5EF4-FFF2-40B4-BE49-F238E27FC236}">
                <a16:creationId xmlns:a16="http://schemas.microsoft.com/office/drawing/2014/main" id="{2BD0DCC7-048E-D78C-19F1-68BF2729F1B5}"/>
              </a:ext>
            </a:extLst>
          </p:cNvPr>
          <p:cNvSpPr txBox="1"/>
          <p:nvPr/>
        </p:nvSpPr>
        <p:spPr>
          <a:xfrm>
            <a:off x="742732" y="4146790"/>
            <a:ext cx="4107051" cy="1015663"/>
          </a:xfrm>
          <a:prstGeom prst="rect">
            <a:avLst/>
          </a:prstGeom>
          <a:noFill/>
        </p:spPr>
        <p:txBody>
          <a:bodyPr wrap="square" rtlCol="0">
            <a:spAutoFit/>
          </a:bodyPr>
          <a:lstStyle/>
          <a:p>
            <a:pPr algn="ctr"/>
            <a:r>
              <a:rPr lang="en-US" sz="2000" b="1" u="sng"/>
              <a:t>PlanetBids</a:t>
            </a:r>
          </a:p>
          <a:p>
            <a:pPr algn="ctr"/>
            <a:r>
              <a:rPr lang="en-US" sz="2000" i="1"/>
              <a:t>Find Solicitation Opportunities</a:t>
            </a:r>
          </a:p>
          <a:p>
            <a:pPr algn="ctr"/>
            <a:r>
              <a:rPr lang="en-US" sz="2000" i="1"/>
              <a:t>Find Large Purchases (RFPs &amp; IFBs)</a:t>
            </a:r>
          </a:p>
        </p:txBody>
      </p:sp>
      <p:pic>
        <p:nvPicPr>
          <p:cNvPr id="17" name="Picture 16" descr="Qr code&#10;&#10;Description automatically generated">
            <a:extLst>
              <a:ext uri="{FF2B5EF4-FFF2-40B4-BE49-F238E27FC236}">
                <a16:creationId xmlns:a16="http://schemas.microsoft.com/office/drawing/2014/main" id="{6B959E75-51F7-D9E4-80AD-92C5813CAD11}"/>
              </a:ext>
            </a:extLst>
          </p:cNvPr>
          <p:cNvPicPr>
            <a:picLocks noChangeAspect="1"/>
          </p:cNvPicPr>
          <p:nvPr/>
        </p:nvPicPr>
        <p:blipFill>
          <a:blip r:embed="rId8"/>
          <a:stretch>
            <a:fillRect/>
          </a:stretch>
        </p:blipFill>
        <p:spPr>
          <a:xfrm>
            <a:off x="7725715" y="1234173"/>
            <a:ext cx="1329795" cy="1329795"/>
          </a:xfrm>
          <a:prstGeom prst="rect">
            <a:avLst/>
          </a:prstGeom>
        </p:spPr>
      </p:pic>
      <p:pic>
        <p:nvPicPr>
          <p:cNvPr id="4" name="Slide 7">
            <a:hlinkClick r:id="" action="ppaction://media"/>
            <a:extLst>
              <a:ext uri="{FF2B5EF4-FFF2-40B4-BE49-F238E27FC236}">
                <a16:creationId xmlns:a16="http://schemas.microsoft.com/office/drawing/2014/main" id="{5C48B8F6-94AC-79FA-D893-07A22C4A7B8C}"/>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077079" y="435292"/>
            <a:ext cx="609600" cy="609600"/>
          </a:xfrm>
          <a:prstGeom prst="rect">
            <a:avLst/>
          </a:prstGeom>
        </p:spPr>
      </p:pic>
    </p:spTree>
    <p:extLst>
      <p:ext uri="{BB962C8B-B14F-4D97-AF65-F5344CB8AC3E}">
        <p14:creationId xmlns:p14="http://schemas.microsoft.com/office/powerpoint/2010/main" val="143630041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nextCondLst>
                <p:cond evt="onClick" delay="0">
                  <p:tgtEl>
                    <p:spTgt spid="4"/>
                  </p:tgtEl>
                </p:cond>
              </p:nextCondLst>
            </p:seq>
            <p:audio>
              <p:cMediaNode vol="80000" numSld="999">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00608-B082-BBFD-CB78-02D8D2C155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95B5FC-6652-77DB-647C-E95ED5235D2C}"/>
              </a:ext>
            </a:extLst>
          </p:cNvPr>
          <p:cNvSpPr>
            <a:spLocks noGrp="1"/>
          </p:cNvSpPr>
          <p:nvPr>
            <p:ph type="title"/>
          </p:nvPr>
        </p:nvSpPr>
        <p:spPr/>
        <p:txBody>
          <a:bodyPr/>
          <a:lstStyle/>
          <a:p>
            <a:r>
              <a:rPr lang="en-US"/>
              <a:t>Purchasing &amp; Procurement</a:t>
            </a:r>
          </a:p>
        </p:txBody>
      </p:sp>
      <p:sp>
        <p:nvSpPr>
          <p:cNvPr id="3" name="Slide Number Placeholder 2">
            <a:extLst>
              <a:ext uri="{FF2B5EF4-FFF2-40B4-BE49-F238E27FC236}">
                <a16:creationId xmlns:a16="http://schemas.microsoft.com/office/drawing/2014/main" id="{1EFB4FA5-F107-FBA2-3971-F78EA7E66735}"/>
              </a:ext>
            </a:extLst>
          </p:cNvPr>
          <p:cNvSpPr>
            <a:spLocks noGrp="1"/>
          </p:cNvSpPr>
          <p:nvPr>
            <p:ph type="sldNum" sz="quarter" idx="4"/>
          </p:nvPr>
        </p:nvSpPr>
        <p:spPr/>
        <p:txBody>
          <a:bodyPr/>
          <a:lstStyle/>
          <a:p>
            <a:fld id="{8D7FC446-F588-1E49-A4AF-0F7EB71D2C49}" type="slidenum">
              <a:rPr lang="en-US" smtClean="0"/>
              <a:pPr/>
              <a:t>8</a:t>
            </a:fld>
            <a:endParaRPr lang="en-US"/>
          </a:p>
        </p:txBody>
      </p:sp>
      <p:pic>
        <p:nvPicPr>
          <p:cNvPr id="11" name="Picture 10">
            <a:extLst>
              <a:ext uri="{FF2B5EF4-FFF2-40B4-BE49-F238E27FC236}">
                <a16:creationId xmlns:a16="http://schemas.microsoft.com/office/drawing/2014/main" id="{A6F37F1D-A60E-1D98-BA93-8FE211C06FD1}"/>
              </a:ext>
            </a:extLst>
          </p:cNvPr>
          <p:cNvPicPr>
            <a:picLocks noChangeAspect="1"/>
          </p:cNvPicPr>
          <p:nvPr/>
        </p:nvPicPr>
        <p:blipFill>
          <a:blip r:embed="rId5"/>
          <a:stretch>
            <a:fillRect/>
          </a:stretch>
        </p:blipFill>
        <p:spPr>
          <a:xfrm>
            <a:off x="1319691" y="1305901"/>
            <a:ext cx="5695950" cy="2847975"/>
          </a:xfrm>
          <a:prstGeom prst="rect">
            <a:avLst/>
          </a:prstGeom>
        </p:spPr>
      </p:pic>
      <p:pic>
        <p:nvPicPr>
          <p:cNvPr id="13" name="Picture 12">
            <a:extLst>
              <a:ext uri="{FF2B5EF4-FFF2-40B4-BE49-F238E27FC236}">
                <a16:creationId xmlns:a16="http://schemas.microsoft.com/office/drawing/2014/main" id="{65953172-040A-FF68-41B8-171A0F0422BA}"/>
              </a:ext>
            </a:extLst>
          </p:cNvPr>
          <p:cNvPicPr>
            <a:picLocks noChangeAspect="1"/>
          </p:cNvPicPr>
          <p:nvPr/>
        </p:nvPicPr>
        <p:blipFill>
          <a:blip r:embed="rId6"/>
          <a:stretch>
            <a:fillRect/>
          </a:stretch>
        </p:blipFill>
        <p:spPr>
          <a:xfrm>
            <a:off x="4167666" y="4414887"/>
            <a:ext cx="7256317" cy="1649928"/>
          </a:xfrm>
          <a:prstGeom prst="rect">
            <a:avLst/>
          </a:prstGeom>
        </p:spPr>
      </p:pic>
      <p:sp>
        <p:nvSpPr>
          <p:cNvPr id="4" name="TextBox 3">
            <a:extLst>
              <a:ext uri="{FF2B5EF4-FFF2-40B4-BE49-F238E27FC236}">
                <a16:creationId xmlns:a16="http://schemas.microsoft.com/office/drawing/2014/main" id="{233EAF4D-7818-D164-1246-E61D1BFC5BB2}"/>
              </a:ext>
            </a:extLst>
          </p:cNvPr>
          <p:cNvSpPr txBox="1"/>
          <p:nvPr/>
        </p:nvSpPr>
        <p:spPr>
          <a:xfrm>
            <a:off x="7795824" y="2126708"/>
            <a:ext cx="3301139" cy="1015663"/>
          </a:xfrm>
          <a:prstGeom prst="rect">
            <a:avLst/>
          </a:prstGeom>
          <a:noFill/>
        </p:spPr>
        <p:txBody>
          <a:bodyPr wrap="square" rtlCol="0">
            <a:spAutoFit/>
          </a:bodyPr>
          <a:lstStyle/>
          <a:p>
            <a:pPr algn="ctr"/>
            <a:r>
              <a:rPr lang="en-US" sz="2400" b="1"/>
              <a:t>PlanetBids</a:t>
            </a:r>
          </a:p>
          <a:p>
            <a:pPr algn="ctr"/>
            <a:endParaRPr lang="en-US" b="1"/>
          </a:p>
          <a:p>
            <a:pPr algn="ctr"/>
            <a:r>
              <a:rPr lang="en-US" b="1"/>
              <a:t>Find Project Details</a:t>
            </a:r>
          </a:p>
        </p:txBody>
      </p:sp>
      <p:sp>
        <p:nvSpPr>
          <p:cNvPr id="5" name="TextBox 4">
            <a:extLst>
              <a:ext uri="{FF2B5EF4-FFF2-40B4-BE49-F238E27FC236}">
                <a16:creationId xmlns:a16="http://schemas.microsoft.com/office/drawing/2014/main" id="{AE3FFFA5-8C45-16BA-2BB8-ECF05A01CD86}"/>
              </a:ext>
            </a:extLst>
          </p:cNvPr>
          <p:cNvSpPr txBox="1"/>
          <p:nvPr/>
        </p:nvSpPr>
        <p:spPr>
          <a:xfrm>
            <a:off x="768017" y="5055185"/>
            <a:ext cx="3301139" cy="861774"/>
          </a:xfrm>
          <a:prstGeom prst="rect">
            <a:avLst/>
          </a:prstGeom>
          <a:noFill/>
        </p:spPr>
        <p:txBody>
          <a:bodyPr wrap="square" rtlCol="0">
            <a:spAutoFit/>
          </a:bodyPr>
          <a:lstStyle/>
          <a:p>
            <a:pPr algn="ctr"/>
            <a:r>
              <a:rPr lang="en-US" b="1"/>
              <a:t>Prospective Bidders</a:t>
            </a:r>
          </a:p>
          <a:p>
            <a:pPr algn="ctr"/>
            <a:r>
              <a:rPr lang="en-US" sz="1600" i="1"/>
              <a:t>Find a list of competitors or </a:t>
            </a:r>
          </a:p>
          <a:p>
            <a:pPr algn="ctr"/>
            <a:r>
              <a:rPr lang="en-US" sz="1600" i="1"/>
              <a:t>subcontractors viewing the project</a:t>
            </a:r>
          </a:p>
        </p:txBody>
      </p:sp>
      <p:pic>
        <p:nvPicPr>
          <p:cNvPr id="6" name="Slide 8">
            <a:hlinkClick r:id="" action="ppaction://media"/>
            <a:extLst>
              <a:ext uri="{FF2B5EF4-FFF2-40B4-BE49-F238E27FC236}">
                <a16:creationId xmlns:a16="http://schemas.microsoft.com/office/drawing/2014/main" id="{6761ECE3-BE66-6518-7A0E-2A681D398D7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077079" y="435292"/>
            <a:ext cx="609600" cy="609600"/>
          </a:xfrm>
          <a:prstGeom prst="rect">
            <a:avLst/>
          </a:prstGeom>
        </p:spPr>
      </p:pic>
    </p:spTree>
    <p:extLst>
      <p:ext uri="{BB962C8B-B14F-4D97-AF65-F5344CB8AC3E}">
        <p14:creationId xmlns:p14="http://schemas.microsoft.com/office/powerpoint/2010/main" val="387727875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nextCondLst>
                <p:cond evt="onClick" delay="0">
                  <p:tgtEl>
                    <p:spTgt spid="6"/>
                  </p:tgtEl>
                </p:cond>
              </p:nextCondLst>
            </p:seq>
            <p:audio>
              <p:cMediaNode vol="80000" numSld="999">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B98A1-0D40-DC4A-64CF-92F45B677A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D12899-9BC1-218E-6993-6018FF35CE26}"/>
              </a:ext>
            </a:extLst>
          </p:cNvPr>
          <p:cNvSpPr>
            <a:spLocks noGrp="1"/>
          </p:cNvSpPr>
          <p:nvPr>
            <p:ph type="title"/>
          </p:nvPr>
        </p:nvSpPr>
        <p:spPr/>
        <p:txBody>
          <a:bodyPr/>
          <a:lstStyle/>
          <a:p>
            <a:r>
              <a:rPr lang="en-US"/>
              <a:t>Purchasing &amp; Procurement</a:t>
            </a:r>
          </a:p>
        </p:txBody>
      </p:sp>
      <p:sp>
        <p:nvSpPr>
          <p:cNvPr id="3" name="Slide Number Placeholder 2">
            <a:extLst>
              <a:ext uri="{FF2B5EF4-FFF2-40B4-BE49-F238E27FC236}">
                <a16:creationId xmlns:a16="http://schemas.microsoft.com/office/drawing/2014/main" id="{8210DCBD-815C-820E-39E2-375DAE355B88}"/>
              </a:ext>
            </a:extLst>
          </p:cNvPr>
          <p:cNvSpPr>
            <a:spLocks noGrp="1"/>
          </p:cNvSpPr>
          <p:nvPr>
            <p:ph type="sldNum" sz="quarter" idx="4"/>
          </p:nvPr>
        </p:nvSpPr>
        <p:spPr/>
        <p:txBody>
          <a:bodyPr/>
          <a:lstStyle/>
          <a:p>
            <a:fld id="{8D7FC446-F588-1E49-A4AF-0F7EB71D2C49}" type="slidenum">
              <a:rPr lang="en-US" smtClean="0"/>
              <a:pPr/>
              <a:t>9</a:t>
            </a:fld>
            <a:endParaRPr lang="en-US"/>
          </a:p>
        </p:txBody>
      </p:sp>
      <p:graphicFrame>
        <p:nvGraphicFramePr>
          <p:cNvPr id="7" name="Table 6">
            <a:extLst>
              <a:ext uri="{FF2B5EF4-FFF2-40B4-BE49-F238E27FC236}">
                <a16:creationId xmlns:a16="http://schemas.microsoft.com/office/drawing/2014/main" id="{E2559AF2-2BAF-9902-1812-4560C792989F}"/>
              </a:ext>
            </a:extLst>
          </p:cNvPr>
          <p:cNvGraphicFramePr>
            <a:graphicFrameLocks noGrp="1"/>
          </p:cNvGraphicFramePr>
          <p:nvPr>
            <p:extLst>
              <p:ext uri="{D42A27DB-BD31-4B8C-83A1-F6EECF244321}">
                <p14:modId xmlns:p14="http://schemas.microsoft.com/office/powerpoint/2010/main" val="3860886801"/>
              </p:ext>
            </p:extLst>
          </p:nvPr>
        </p:nvGraphicFramePr>
        <p:xfrm>
          <a:off x="418993" y="1432021"/>
          <a:ext cx="11420212" cy="3899416"/>
        </p:xfrm>
        <a:graphic>
          <a:graphicData uri="http://schemas.openxmlformats.org/drawingml/2006/table">
            <a:tbl>
              <a:tblPr firstRow="1" bandRow="1">
                <a:tableStyleId>{5C22544A-7EE6-4342-B048-85BDC9FD1C3A}</a:tableStyleId>
              </a:tblPr>
              <a:tblGrid>
                <a:gridCol w="5710106">
                  <a:extLst>
                    <a:ext uri="{9D8B030D-6E8A-4147-A177-3AD203B41FA5}">
                      <a16:colId xmlns:a16="http://schemas.microsoft.com/office/drawing/2014/main" val="668415653"/>
                    </a:ext>
                  </a:extLst>
                </a:gridCol>
                <a:gridCol w="5710106">
                  <a:extLst>
                    <a:ext uri="{9D8B030D-6E8A-4147-A177-3AD203B41FA5}">
                      <a16:colId xmlns:a16="http://schemas.microsoft.com/office/drawing/2014/main" val="137684661"/>
                    </a:ext>
                  </a:extLst>
                </a:gridCol>
              </a:tblGrid>
              <a:tr h="526927">
                <a:tc>
                  <a:txBody>
                    <a:bodyPr/>
                    <a:lstStyle/>
                    <a:p>
                      <a:pPr algn="ctr"/>
                      <a:r>
                        <a:rPr lang="en-US" sz="2600"/>
                        <a:t>Cooperative Contract</a:t>
                      </a:r>
                    </a:p>
                  </a:txBody>
                  <a:tcPr marL="128253" marR="128253" marT="64127" marB="64127"/>
                </a:tc>
                <a:tc>
                  <a:txBody>
                    <a:bodyPr/>
                    <a:lstStyle/>
                    <a:p>
                      <a:pPr algn="ctr"/>
                      <a:r>
                        <a:rPr lang="en-US" sz="2600"/>
                        <a:t>Type of Cooperative</a:t>
                      </a:r>
                    </a:p>
                  </a:txBody>
                  <a:tcPr marL="128253" marR="128253" marT="64127" marB="64127"/>
                </a:tc>
                <a:extLst>
                  <a:ext uri="{0D108BD9-81ED-4DB2-BD59-A6C34878D82A}">
                    <a16:rowId xmlns:a16="http://schemas.microsoft.com/office/drawing/2014/main" val="4126901236"/>
                  </a:ext>
                </a:extLst>
              </a:tr>
              <a:tr h="526927">
                <a:tc>
                  <a:txBody>
                    <a:bodyPr/>
                    <a:lstStyle/>
                    <a:p>
                      <a:pPr algn="ctr"/>
                      <a:r>
                        <a:rPr lang="en-US" sz="2000">
                          <a:hlinkClick r:id="rId5"/>
                        </a:rPr>
                        <a:t>Buyboard</a:t>
                      </a:r>
                      <a:endParaRPr lang="en-US" sz="2000"/>
                    </a:p>
                  </a:txBody>
                  <a:tcPr marL="128253" marR="128253" marT="64127" marB="64127"/>
                </a:tc>
                <a:tc>
                  <a:txBody>
                    <a:bodyPr/>
                    <a:lstStyle/>
                    <a:p>
                      <a:pPr algn="ctr"/>
                      <a:r>
                        <a:rPr lang="en-US" sz="2000"/>
                        <a:t>Various Goods &amp; Services</a:t>
                      </a:r>
                    </a:p>
                  </a:txBody>
                  <a:tcPr marL="128253" marR="128253" marT="64127" marB="64127"/>
                </a:tc>
                <a:extLst>
                  <a:ext uri="{0D108BD9-81ED-4DB2-BD59-A6C34878D82A}">
                    <a16:rowId xmlns:a16="http://schemas.microsoft.com/office/drawing/2014/main" val="3728228362"/>
                  </a:ext>
                </a:extLst>
              </a:tr>
              <a:tr h="526927">
                <a:tc>
                  <a:txBody>
                    <a:bodyPr/>
                    <a:lstStyle/>
                    <a:p>
                      <a:pPr algn="ctr"/>
                      <a:r>
                        <a:rPr lang="en-US" sz="2000">
                          <a:hlinkClick r:id="rId6"/>
                        </a:rPr>
                        <a:t>Tx Department of Information Resources (DIR)</a:t>
                      </a:r>
                      <a:endParaRPr lang="en-US" sz="2000"/>
                    </a:p>
                  </a:txBody>
                  <a:tcPr marL="128253" marR="128253" marT="64127" marB="64127"/>
                </a:tc>
                <a:tc>
                  <a:txBody>
                    <a:bodyPr/>
                    <a:lstStyle/>
                    <a:p>
                      <a:pPr algn="ctr"/>
                      <a:r>
                        <a:rPr lang="en-US" sz="2000"/>
                        <a:t>IT Products &amp; Services</a:t>
                      </a:r>
                    </a:p>
                  </a:txBody>
                  <a:tcPr marL="128253" marR="128253" marT="64127" marB="64127"/>
                </a:tc>
                <a:extLst>
                  <a:ext uri="{0D108BD9-81ED-4DB2-BD59-A6C34878D82A}">
                    <a16:rowId xmlns:a16="http://schemas.microsoft.com/office/drawing/2014/main" val="216538401"/>
                  </a:ext>
                </a:extLst>
              </a:tr>
              <a:tr h="526927">
                <a:tc>
                  <a:txBody>
                    <a:bodyPr/>
                    <a:lstStyle/>
                    <a:p>
                      <a:pPr algn="ctr"/>
                      <a:r>
                        <a:rPr lang="en-US" sz="2000">
                          <a:hlinkClick r:id="rId7"/>
                        </a:rPr>
                        <a:t>Tx Comptroller Statewide Contract</a:t>
                      </a:r>
                    </a:p>
                    <a:p>
                      <a:pPr algn="ctr"/>
                      <a:r>
                        <a:rPr lang="en-US" sz="2000">
                          <a:hlinkClick r:id="rId7"/>
                        </a:rPr>
                        <a:t>(TxSmartBuy, TxMAS, CCG)</a:t>
                      </a:r>
                      <a:endParaRPr lang="en-US" sz="2000"/>
                    </a:p>
                  </a:txBody>
                  <a:tcPr marL="128253" marR="128253" marT="64127" marB="64127"/>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lang="en-US" sz="2000"/>
                        <a:t>Various Goods &amp; Services</a:t>
                      </a:r>
                    </a:p>
                  </a:txBody>
                  <a:tcPr marL="128253" marR="128253" marT="64127" marB="64127"/>
                </a:tc>
                <a:extLst>
                  <a:ext uri="{0D108BD9-81ED-4DB2-BD59-A6C34878D82A}">
                    <a16:rowId xmlns:a16="http://schemas.microsoft.com/office/drawing/2014/main" val="3258620744"/>
                  </a:ext>
                </a:extLst>
              </a:tr>
              <a:tr h="526927">
                <a:tc>
                  <a:txBody>
                    <a:bodyPr/>
                    <a:lstStyle/>
                    <a:p>
                      <a:pPr algn="ctr"/>
                      <a:r>
                        <a:rPr lang="en-US" sz="2000">
                          <a:hlinkClick r:id="rId8"/>
                        </a:rPr>
                        <a:t>General Services Administration (GSA)</a:t>
                      </a:r>
                      <a:endParaRPr lang="en-US" sz="2000"/>
                    </a:p>
                  </a:txBody>
                  <a:tcPr marL="128253" marR="128253" marT="64127" marB="64127"/>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a:t>Various Goods &amp; Services</a:t>
                      </a:r>
                    </a:p>
                  </a:txBody>
                  <a:tcPr marL="128253" marR="128253" marT="64127" marB="64127"/>
                </a:tc>
                <a:extLst>
                  <a:ext uri="{0D108BD9-81ED-4DB2-BD59-A6C34878D82A}">
                    <a16:rowId xmlns:a16="http://schemas.microsoft.com/office/drawing/2014/main" val="2055432338"/>
                  </a:ext>
                </a:extLst>
              </a:tr>
              <a:tr h="526927">
                <a:tc>
                  <a:txBody>
                    <a:bodyPr/>
                    <a:lstStyle/>
                    <a:p>
                      <a:pPr algn="ctr"/>
                      <a:r>
                        <a:rPr lang="en-US" sz="2000">
                          <a:hlinkClick r:id="rId9"/>
                        </a:rPr>
                        <a:t>The Interlocal Purchasing System (TIPS)</a:t>
                      </a:r>
                      <a:endParaRPr lang="en-US" sz="2000"/>
                    </a:p>
                  </a:txBody>
                  <a:tcPr marL="128253" marR="128253" marT="64127" marB="64127"/>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a:t>Various Goods &amp; Services</a:t>
                      </a:r>
                    </a:p>
                  </a:txBody>
                  <a:tcPr marL="128253" marR="128253" marT="64127" marB="64127"/>
                </a:tc>
                <a:extLst>
                  <a:ext uri="{0D108BD9-81ED-4DB2-BD59-A6C34878D82A}">
                    <a16:rowId xmlns:a16="http://schemas.microsoft.com/office/drawing/2014/main" val="2725671161"/>
                  </a:ext>
                </a:extLst>
              </a:tr>
              <a:tr h="526927">
                <a:tc>
                  <a:txBody>
                    <a:bodyPr/>
                    <a:lstStyle/>
                    <a:p>
                      <a:pPr algn="ctr"/>
                      <a:r>
                        <a:rPr lang="en-US" sz="2000">
                          <a:hlinkClick r:id="rId10"/>
                        </a:rPr>
                        <a:t>OMNIA Partners</a:t>
                      </a:r>
                      <a:endParaRPr lang="en-US" sz="2000"/>
                    </a:p>
                  </a:txBody>
                  <a:tcPr marL="128253" marR="128253" marT="64127" marB="64127"/>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a:t>Various Goods &amp; Services</a:t>
                      </a:r>
                    </a:p>
                  </a:txBody>
                  <a:tcPr marL="128253" marR="128253" marT="64127" marB="64127"/>
                </a:tc>
                <a:extLst>
                  <a:ext uri="{0D108BD9-81ED-4DB2-BD59-A6C34878D82A}">
                    <a16:rowId xmlns:a16="http://schemas.microsoft.com/office/drawing/2014/main" val="1633869838"/>
                  </a:ext>
                </a:extLst>
              </a:tr>
            </a:tbl>
          </a:graphicData>
        </a:graphic>
      </p:graphicFrame>
      <p:sp>
        <p:nvSpPr>
          <p:cNvPr id="5" name="TextBox 4">
            <a:extLst>
              <a:ext uri="{FF2B5EF4-FFF2-40B4-BE49-F238E27FC236}">
                <a16:creationId xmlns:a16="http://schemas.microsoft.com/office/drawing/2014/main" id="{F32A984D-D06D-8958-88F3-B518E9993C60}"/>
              </a:ext>
            </a:extLst>
          </p:cNvPr>
          <p:cNvSpPr txBox="1"/>
          <p:nvPr/>
        </p:nvSpPr>
        <p:spPr>
          <a:xfrm>
            <a:off x="418993" y="5425979"/>
            <a:ext cx="11354014" cy="461665"/>
          </a:xfrm>
          <a:prstGeom prst="rect">
            <a:avLst/>
          </a:prstGeom>
          <a:noFill/>
        </p:spPr>
        <p:txBody>
          <a:bodyPr wrap="square" lIns="91440" tIns="45720" rIns="91440" bIns="45720" rtlCol="0" anchor="t">
            <a:spAutoFit/>
          </a:bodyPr>
          <a:lstStyle/>
          <a:p>
            <a:pPr algn="ctr"/>
            <a:r>
              <a:rPr lang="en-US" sz="2400" b="1" i="1"/>
              <a:t>Note: Cooperative purchases may be posted on PlanetBids</a:t>
            </a:r>
            <a:endParaRPr lang="en-US" sz="2400" b="1" i="1">
              <a:ea typeface="Calibri"/>
              <a:cs typeface="Calibri"/>
            </a:endParaRPr>
          </a:p>
        </p:txBody>
      </p:sp>
      <p:pic>
        <p:nvPicPr>
          <p:cNvPr id="4" name="Slide 9">
            <a:hlinkClick r:id="" action="ppaction://media"/>
            <a:extLst>
              <a:ext uri="{FF2B5EF4-FFF2-40B4-BE49-F238E27FC236}">
                <a16:creationId xmlns:a16="http://schemas.microsoft.com/office/drawing/2014/main" id="{4569DF1C-4976-FE06-C80F-96F7D1B642D3}"/>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1077079" y="440092"/>
            <a:ext cx="609600" cy="609600"/>
          </a:xfrm>
          <a:prstGeom prst="rect">
            <a:avLst/>
          </a:prstGeom>
        </p:spPr>
      </p:pic>
    </p:spTree>
    <p:extLst>
      <p:ext uri="{BB962C8B-B14F-4D97-AF65-F5344CB8AC3E}">
        <p14:creationId xmlns:p14="http://schemas.microsoft.com/office/powerpoint/2010/main" val="340849321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nextCondLst>
                <p:cond evt="onClick" delay="0">
                  <p:tgtEl>
                    <p:spTgt spid="4"/>
                  </p:tgtEl>
                </p:cond>
              </p:nextCondLst>
            </p:seq>
            <p:audio>
              <p:cMediaNode vol="80000" numSld="999">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CapMetro%20Template_New%20Brand%20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Metro%20Template_New%20Brand%202022" id="{DAB631AB-912D-47DA-9928-6CC619F43E17}" vid="{08FA0ED2-6468-4ABE-9F63-DD2F0AA208B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CapMetro Template_New Brand 2022</Template>
  <TotalTime>4</TotalTime>
  <Words>2647</Words>
  <Application>Microsoft Office PowerPoint</Application>
  <PresentationFormat>Widescreen</PresentationFormat>
  <Paragraphs>201</Paragraphs>
  <Slides>15</Slides>
  <Notes>15</Notes>
  <HiddenSlides>0</HiddenSlides>
  <MMClips>15</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Aptos</vt:lpstr>
      <vt:lpstr>Arial</vt:lpstr>
      <vt:lpstr>Avenir Book</vt:lpstr>
      <vt:lpstr>Bahnschrift</vt:lpstr>
      <vt:lpstr>Calibri</vt:lpstr>
      <vt:lpstr>Courier New</vt:lpstr>
      <vt:lpstr>Symbol</vt:lpstr>
      <vt:lpstr>Wingdings</vt:lpstr>
      <vt:lpstr>CapMetro%20Template_New%20Brand%202022</vt:lpstr>
      <vt:lpstr>Doing Business with CapMetro “Ride Your Business on CapMetro”</vt:lpstr>
      <vt:lpstr>What you will learn</vt:lpstr>
      <vt:lpstr>About CapMetro</vt:lpstr>
      <vt:lpstr>About CapMetro</vt:lpstr>
      <vt:lpstr>Purchasing &amp; Procurement</vt:lpstr>
      <vt:lpstr>Purchasing &amp; Procurement</vt:lpstr>
      <vt:lpstr>Purchasing &amp; Procurement</vt:lpstr>
      <vt:lpstr>Purchasing &amp; Procurement</vt:lpstr>
      <vt:lpstr>Purchasing &amp; Procurement</vt:lpstr>
      <vt:lpstr>Purchasing &amp; Procurement</vt:lpstr>
      <vt:lpstr>Purchasing &amp; Procurement</vt:lpstr>
      <vt:lpstr>Small Business Programs</vt:lpstr>
      <vt:lpstr>Small Business Programs</vt:lpstr>
      <vt:lpstr>Contacts &amp; Resources</vt:lpstr>
      <vt:lpstr>PowerPoint Presentation</vt:lpstr>
    </vt:vector>
  </TitlesOfParts>
  <Company>Capital Metro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BizTrans</dc:title>
  <dc:creator>Balderas, Carlos</dc:creator>
  <cp:lastModifiedBy>Balderas, Carlos</cp:lastModifiedBy>
  <cp:revision>26</cp:revision>
  <dcterms:created xsi:type="dcterms:W3CDTF">2022-11-30T22:51:36Z</dcterms:created>
  <dcterms:modified xsi:type="dcterms:W3CDTF">2026-07-30T14:05:32Z</dcterms:modified>
</cp:coreProperties>
</file>